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2" r:id="rId1"/>
  </p:sldMasterIdLst>
  <p:notesMasterIdLst>
    <p:notesMasterId r:id="rId25"/>
  </p:notesMasterIdLst>
  <p:handoutMasterIdLst>
    <p:handoutMasterId r:id="rId26"/>
  </p:handoutMasterIdLst>
  <p:sldIdLst>
    <p:sldId id="256" r:id="rId2"/>
    <p:sldId id="257" r:id="rId3"/>
    <p:sldId id="258" r:id="rId4"/>
    <p:sldId id="259" r:id="rId5"/>
    <p:sldId id="260" r:id="rId6"/>
    <p:sldId id="261" r:id="rId7"/>
    <p:sldId id="262" r:id="rId8"/>
    <p:sldId id="263" r:id="rId9"/>
    <p:sldId id="269" r:id="rId10"/>
    <p:sldId id="270" r:id="rId11"/>
    <p:sldId id="271" r:id="rId12"/>
    <p:sldId id="264" r:id="rId13"/>
    <p:sldId id="272" r:id="rId14"/>
    <p:sldId id="265" r:id="rId15"/>
    <p:sldId id="266" r:id="rId16"/>
    <p:sldId id="267" r:id="rId17"/>
    <p:sldId id="268" r:id="rId18"/>
    <p:sldId id="273" r:id="rId19"/>
    <p:sldId id="274" r:id="rId20"/>
    <p:sldId id="275" r:id="rId21"/>
    <p:sldId id="276" r:id="rId22"/>
    <p:sldId id="277" r:id="rId23"/>
    <p:sldId id="278" r:id="rId24"/>
  </p:sldIdLst>
  <p:sldSz cx="9144000" cy="6858000" type="screen4x3"/>
  <p:notesSz cx="9601200" cy="7315200"/>
  <p:defaultTextStyle>
    <a:defPPr>
      <a:defRPr lang="es-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24" autoAdjust="0"/>
    <p:restoredTop sz="94660"/>
  </p:normalViewPr>
  <p:slideViewPr>
    <p:cSldViewPr>
      <p:cViewPr varScale="1">
        <p:scale>
          <a:sx n="70" d="100"/>
          <a:sy n="70" d="100"/>
        </p:scale>
        <p:origin x="-1356"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wmf"/><Relationship Id="rId1" Type="http://schemas.openxmlformats.org/officeDocument/2006/relationships/image" Target="../media/image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520" cy="365760"/>
          </a:xfrm>
          <a:prstGeom prst="rect">
            <a:avLst/>
          </a:prstGeom>
        </p:spPr>
        <p:txBody>
          <a:bodyPr vert="horz" lIns="96661" tIns="48331" rIns="96661" bIns="48331" rtlCol="0"/>
          <a:lstStyle>
            <a:lvl1pPr algn="l">
              <a:defRPr sz="1300"/>
            </a:lvl1pPr>
          </a:lstStyle>
          <a:p>
            <a:endParaRPr lang="es-PR"/>
          </a:p>
        </p:txBody>
      </p:sp>
      <p:sp>
        <p:nvSpPr>
          <p:cNvPr id="3" name="Date Placeholder 2"/>
          <p:cNvSpPr>
            <a:spLocks noGrp="1"/>
          </p:cNvSpPr>
          <p:nvPr>
            <p:ph type="dt" sz="quarter" idx="1"/>
          </p:nvPr>
        </p:nvSpPr>
        <p:spPr>
          <a:xfrm>
            <a:off x="5438458" y="0"/>
            <a:ext cx="4160520" cy="365760"/>
          </a:xfrm>
          <a:prstGeom prst="rect">
            <a:avLst/>
          </a:prstGeom>
        </p:spPr>
        <p:txBody>
          <a:bodyPr vert="horz" lIns="96661" tIns="48331" rIns="96661" bIns="48331" rtlCol="0"/>
          <a:lstStyle>
            <a:lvl1pPr algn="r">
              <a:defRPr sz="1300"/>
            </a:lvl1pPr>
          </a:lstStyle>
          <a:p>
            <a:fld id="{CE679C51-FF96-4C7D-ABF8-9A1C0F2848EC}" type="datetimeFigureOut">
              <a:rPr lang="es-PR" smtClean="0"/>
              <a:t>19/09/2013</a:t>
            </a:fld>
            <a:endParaRPr lang="es-PR"/>
          </a:p>
        </p:txBody>
      </p:sp>
      <p:sp>
        <p:nvSpPr>
          <p:cNvPr id="4" name="Footer Placeholder 3"/>
          <p:cNvSpPr>
            <a:spLocks noGrp="1"/>
          </p:cNvSpPr>
          <p:nvPr>
            <p:ph type="ftr" sz="quarter" idx="2"/>
          </p:nvPr>
        </p:nvSpPr>
        <p:spPr>
          <a:xfrm>
            <a:off x="0" y="6948171"/>
            <a:ext cx="4160520" cy="365760"/>
          </a:xfrm>
          <a:prstGeom prst="rect">
            <a:avLst/>
          </a:prstGeom>
        </p:spPr>
        <p:txBody>
          <a:bodyPr vert="horz" lIns="96661" tIns="48331" rIns="96661" bIns="48331" rtlCol="0" anchor="b"/>
          <a:lstStyle>
            <a:lvl1pPr algn="l">
              <a:defRPr sz="1300"/>
            </a:lvl1pPr>
          </a:lstStyle>
          <a:p>
            <a:endParaRPr lang="es-PR"/>
          </a:p>
        </p:txBody>
      </p:sp>
      <p:sp>
        <p:nvSpPr>
          <p:cNvPr id="5" name="Slide Number Placeholder 4"/>
          <p:cNvSpPr>
            <a:spLocks noGrp="1"/>
          </p:cNvSpPr>
          <p:nvPr>
            <p:ph type="sldNum" sz="quarter" idx="3"/>
          </p:nvPr>
        </p:nvSpPr>
        <p:spPr>
          <a:xfrm>
            <a:off x="5438458" y="6948171"/>
            <a:ext cx="4160520" cy="365760"/>
          </a:xfrm>
          <a:prstGeom prst="rect">
            <a:avLst/>
          </a:prstGeom>
        </p:spPr>
        <p:txBody>
          <a:bodyPr vert="horz" lIns="96661" tIns="48331" rIns="96661" bIns="48331" rtlCol="0" anchor="b"/>
          <a:lstStyle>
            <a:lvl1pPr algn="r">
              <a:defRPr sz="1300"/>
            </a:lvl1pPr>
          </a:lstStyle>
          <a:p>
            <a:fld id="{E1475B78-261A-4035-BC44-60928C6EBB55}" type="slidenum">
              <a:rPr lang="es-PR" smtClean="0"/>
              <a:t>‹#›</a:t>
            </a:fld>
            <a:endParaRPr lang="es-PR"/>
          </a:p>
        </p:txBody>
      </p:sp>
    </p:spTree>
    <p:extLst>
      <p:ext uri="{BB962C8B-B14F-4D97-AF65-F5344CB8AC3E}">
        <p14:creationId xmlns:p14="http://schemas.microsoft.com/office/powerpoint/2010/main" val="19822082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520" cy="365760"/>
          </a:xfrm>
          <a:prstGeom prst="rect">
            <a:avLst/>
          </a:prstGeom>
        </p:spPr>
        <p:txBody>
          <a:bodyPr vert="horz" lIns="96661" tIns="48331" rIns="96661" bIns="48331" rtlCol="0"/>
          <a:lstStyle>
            <a:lvl1pPr algn="l">
              <a:defRPr sz="1300"/>
            </a:lvl1pPr>
          </a:lstStyle>
          <a:p>
            <a:endParaRPr lang="es-PR"/>
          </a:p>
        </p:txBody>
      </p:sp>
      <p:sp>
        <p:nvSpPr>
          <p:cNvPr id="3" name="Date Placeholder 2"/>
          <p:cNvSpPr>
            <a:spLocks noGrp="1"/>
          </p:cNvSpPr>
          <p:nvPr>
            <p:ph type="dt" idx="1"/>
          </p:nvPr>
        </p:nvSpPr>
        <p:spPr>
          <a:xfrm>
            <a:off x="5438458" y="0"/>
            <a:ext cx="4160520" cy="365760"/>
          </a:xfrm>
          <a:prstGeom prst="rect">
            <a:avLst/>
          </a:prstGeom>
        </p:spPr>
        <p:txBody>
          <a:bodyPr vert="horz" lIns="96661" tIns="48331" rIns="96661" bIns="48331" rtlCol="0"/>
          <a:lstStyle>
            <a:lvl1pPr algn="r">
              <a:defRPr sz="1300"/>
            </a:lvl1pPr>
          </a:lstStyle>
          <a:p>
            <a:fld id="{62350B48-1311-4A78-8239-F259923894C9}" type="datetimeFigureOut">
              <a:rPr lang="es-PR" smtClean="0"/>
              <a:t>19/09/2013</a:t>
            </a:fld>
            <a:endParaRPr lang="es-PR"/>
          </a:p>
        </p:txBody>
      </p:sp>
      <p:sp>
        <p:nvSpPr>
          <p:cNvPr id="4" name="Slide Image Placeholder 3"/>
          <p:cNvSpPr>
            <a:spLocks noGrp="1" noRot="1" noChangeAspect="1"/>
          </p:cNvSpPr>
          <p:nvPr>
            <p:ph type="sldImg" idx="2"/>
          </p:nvPr>
        </p:nvSpPr>
        <p:spPr>
          <a:xfrm>
            <a:off x="2971800" y="549275"/>
            <a:ext cx="3657600" cy="2743200"/>
          </a:xfrm>
          <a:prstGeom prst="rect">
            <a:avLst/>
          </a:prstGeom>
          <a:noFill/>
          <a:ln w="12700">
            <a:solidFill>
              <a:prstClr val="black"/>
            </a:solidFill>
          </a:ln>
        </p:spPr>
        <p:txBody>
          <a:bodyPr vert="horz" lIns="96661" tIns="48331" rIns="96661" bIns="48331" rtlCol="0" anchor="ctr"/>
          <a:lstStyle/>
          <a:p>
            <a:endParaRPr lang="es-PR"/>
          </a:p>
        </p:txBody>
      </p:sp>
      <p:sp>
        <p:nvSpPr>
          <p:cNvPr id="5" name="Notes Placeholder 4"/>
          <p:cNvSpPr>
            <a:spLocks noGrp="1"/>
          </p:cNvSpPr>
          <p:nvPr>
            <p:ph type="body" sz="quarter" idx="3"/>
          </p:nvPr>
        </p:nvSpPr>
        <p:spPr>
          <a:xfrm>
            <a:off x="960120" y="3474720"/>
            <a:ext cx="7680960" cy="32918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R"/>
          </a:p>
        </p:txBody>
      </p:sp>
      <p:sp>
        <p:nvSpPr>
          <p:cNvPr id="6" name="Footer Placeholder 5"/>
          <p:cNvSpPr>
            <a:spLocks noGrp="1"/>
          </p:cNvSpPr>
          <p:nvPr>
            <p:ph type="ftr" sz="quarter" idx="4"/>
          </p:nvPr>
        </p:nvSpPr>
        <p:spPr>
          <a:xfrm>
            <a:off x="0" y="6948171"/>
            <a:ext cx="4160520" cy="365760"/>
          </a:xfrm>
          <a:prstGeom prst="rect">
            <a:avLst/>
          </a:prstGeom>
        </p:spPr>
        <p:txBody>
          <a:bodyPr vert="horz" lIns="96661" tIns="48331" rIns="96661" bIns="48331" rtlCol="0" anchor="b"/>
          <a:lstStyle>
            <a:lvl1pPr algn="l">
              <a:defRPr sz="1300"/>
            </a:lvl1pPr>
          </a:lstStyle>
          <a:p>
            <a:endParaRPr lang="es-PR"/>
          </a:p>
        </p:txBody>
      </p:sp>
      <p:sp>
        <p:nvSpPr>
          <p:cNvPr id="7" name="Slide Number Placeholder 6"/>
          <p:cNvSpPr>
            <a:spLocks noGrp="1"/>
          </p:cNvSpPr>
          <p:nvPr>
            <p:ph type="sldNum" sz="quarter" idx="5"/>
          </p:nvPr>
        </p:nvSpPr>
        <p:spPr>
          <a:xfrm>
            <a:off x="5438458" y="6948171"/>
            <a:ext cx="4160520" cy="365760"/>
          </a:xfrm>
          <a:prstGeom prst="rect">
            <a:avLst/>
          </a:prstGeom>
        </p:spPr>
        <p:txBody>
          <a:bodyPr vert="horz" lIns="96661" tIns="48331" rIns="96661" bIns="48331" rtlCol="0" anchor="b"/>
          <a:lstStyle>
            <a:lvl1pPr algn="r">
              <a:defRPr sz="1300"/>
            </a:lvl1pPr>
          </a:lstStyle>
          <a:p>
            <a:fld id="{E236FEC0-B206-435B-9792-DE57E0B7485E}" type="slidenum">
              <a:rPr lang="es-PR" smtClean="0"/>
              <a:t>‹#›</a:t>
            </a:fld>
            <a:endParaRPr lang="es-PR"/>
          </a:p>
        </p:txBody>
      </p:sp>
    </p:spTree>
    <p:extLst>
      <p:ext uri="{BB962C8B-B14F-4D97-AF65-F5344CB8AC3E}">
        <p14:creationId xmlns:p14="http://schemas.microsoft.com/office/powerpoint/2010/main" val="1623868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R"/>
          </a:p>
        </p:txBody>
      </p:sp>
      <p:sp>
        <p:nvSpPr>
          <p:cNvPr id="4" name="Slide Number Placeholder 3"/>
          <p:cNvSpPr>
            <a:spLocks noGrp="1"/>
          </p:cNvSpPr>
          <p:nvPr>
            <p:ph type="sldNum" sz="quarter" idx="10"/>
          </p:nvPr>
        </p:nvSpPr>
        <p:spPr/>
        <p:txBody>
          <a:bodyPr/>
          <a:lstStyle/>
          <a:p>
            <a:fld id="{E236FEC0-B206-435B-9792-DE57E0B7485E}" type="slidenum">
              <a:rPr lang="es-PR" smtClean="0"/>
              <a:t>1</a:t>
            </a:fld>
            <a:endParaRPr lang="es-PR"/>
          </a:p>
        </p:txBody>
      </p:sp>
    </p:spTree>
    <p:extLst>
      <p:ext uri="{BB962C8B-B14F-4D97-AF65-F5344CB8AC3E}">
        <p14:creationId xmlns:p14="http://schemas.microsoft.com/office/powerpoint/2010/main" val="2562730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R"/>
          </a:p>
        </p:txBody>
      </p:sp>
      <p:sp>
        <p:nvSpPr>
          <p:cNvPr id="4" name="Slide Number Placeholder 3"/>
          <p:cNvSpPr>
            <a:spLocks noGrp="1"/>
          </p:cNvSpPr>
          <p:nvPr>
            <p:ph type="sldNum" sz="quarter" idx="10"/>
          </p:nvPr>
        </p:nvSpPr>
        <p:spPr/>
        <p:txBody>
          <a:bodyPr/>
          <a:lstStyle/>
          <a:p>
            <a:fld id="{E236FEC0-B206-435B-9792-DE57E0B7485E}" type="slidenum">
              <a:rPr lang="es-PR" smtClean="0"/>
              <a:t>10</a:t>
            </a:fld>
            <a:endParaRPr lang="es-PR"/>
          </a:p>
        </p:txBody>
      </p:sp>
    </p:spTree>
    <p:extLst>
      <p:ext uri="{BB962C8B-B14F-4D97-AF65-F5344CB8AC3E}">
        <p14:creationId xmlns:p14="http://schemas.microsoft.com/office/powerpoint/2010/main" val="1210818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R"/>
          </a:p>
        </p:txBody>
      </p:sp>
      <p:sp>
        <p:nvSpPr>
          <p:cNvPr id="4" name="Slide Number Placeholder 3"/>
          <p:cNvSpPr>
            <a:spLocks noGrp="1"/>
          </p:cNvSpPr>
          <p:nvPr>
            <p:ph type="sldNum" sz="quarter" idx="10"/>
          </p:nvPr>
        </p:nvSpPr>
        <p:spPr/>
        <p:txBody>
          <a:bodyPr/>
          <a:lstStyle/>
          <a:p>
            <a:fld id="{E236FEC0-B206-435B-9792-DE57E0B7485E}" type="slidenum">
              <a:rPr lang="es-PR" smtClean="0"/>
              <a:t>11</a:t>
            </a:fld>
            <a:endParaRPr lang="es-PR"/>
          </a:p>
        </p:txBody>
      </p:sp>
    </p:spTree>
    <p:extLst>
      <p:ext uri="{BB962C8B-B14F-4D97-AF65-F5344CB8AC3E}">
        <p14:creationId xmlns:p14="http://schemas.microsoft.com/office/powerpoint/2010/main" val="5738222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R"/>
          </a:p>
        </p:txBody>
      </p:sp>
      <p:sp>
        <p:nvSpPr>
          <p:cNvPr id="4" name="Slide Number Placeholder 3"/>
          <p:cNvSpPr>
            <a:spLocks noGrp="1"/>
          </p:cNvSpPr>
          <p:nvPr>
            <p:ph type="sldNum" sz="quarter" idx="10"/>
          </p:nvPr>
        </p:nvSpPr>
        <p:spPr/>
        <p:txBody>
          <a:bodyPr/>
          <a:lstStyle/>
          <a:p>
            <a:fld id="{E236FEC0-B206-435B-9792-DE57E0B7485E}" type="slidenum">
              <a:rPr lang="es-PR" smtClean="0"/>
              <a:t>12</a:t>
            </a:fld>
            <a:endParaRPr lang="es-PR"/>
          </a:p>
        </p:txBody>
      </p:sp>
    </p:spTree>
    <p:extLst>
      <p:ext uri="{BB962C8B-B14F-4D97-AF65-F5344CB8AC3E}">
        <p14:creationId xmlns:p14="http://schemas.microsoft.com/office/powerpoint/2010/main" val="3650365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R"/>
          </a:p>
        </p:txBody>
      </p:sp>
      <p:sp>
        <p:nvSpPr>
          <p:cNvPr id="4" name="Slide Number Placeholder 3"/>
          <p:cNvSpPr>
            <a:spLocks noGrp="1"/>
          </p:cNvSpPr>
          <p:nvPr>
            <p:ph type="sldNum" sz="quarter" idx="10"/>
          </p:nvPr>
        </p:nvSpPr>
        <p:spPr/>
        <p:txBody>
          <a:bodyPr/>
          <a:lstStyle/>
          <a:p>
            <a:fld id="{E236FEC0-B206-435B-9792-DE57E0B7485E}" type="slidenum">
              <a:rPr lang="es-PR" smtClean="0"/>
              <a:t>13</a:t>
            </a:fld>
            <a:endParaRPr lang="es-PR"/>
          </a:p>
        </p:txBody>
      </p:sp>
    </p:spTree>
    <p:extLst>
      <p:ext uri="{BB962C8B-B14F-4D97-AF65-F5344CB8AC3E}">
        <p14:creationId xmlns:p14="http://schemas.microsoft.com/office/powerpoint/2010/main" val="14602784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R"/>
          </a:p>
        </p:txBody>
      </p:sp>
      <p:sp>
        <p:nvSpPr>
          <p:cNvPr id="4" name="Slide Number Placeholder 3"/>
          <p:cNvSpPr>
            <a:spLocks noGrp="1"/>
          </p:cNvSpPr>
          <p:nvPr>
            <p:ph type="sldNum" sz="quarter" idx="10"/>
          </p:nvPr>
        </p:nvSpPr>
        <p:spPr/>
        <p:txBody>
          <a:bodyPr/>
          <a:lstStyle/>
          <a:p>
            <a:fld id="{E236FEC0-B206-435B-9792-DE57E0B7485E}" type="slidenum">
              <a:rPr lang="es-PR" smtClean="0"/>
              <a:t>14</a:t>
            </a:fld>
            <a:endParaRPr lang="es-PR"/>
          </a:p>
        </p:txBody>
      </p:sp>
    </p:spTree>
    <p:extLst>
      <p:ext uri="{BB962C8B-B14F-4D97-AF65-F5344CB8AC3E}">
        <p14:creationId xmlns:p14="http://schemas.microsoft.com/office/powerpoint/2010/main" val="8251839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R"/>
          </a:p>
        </p:txBody>
      </p:sp>
      <p:sp>
        <p:nvSpPr>
          <p:cNvPr id="4" name="Slide Number Placeholder 3"/>
          <p:cNvSpPr>
            <a:spLocks noGrp="1"/>
          </p:cNvSpPr>
          <p:nvPr>
            <p:ph type="sldNum" sz="quarter" idx="10"/>
          </p:nvPr>
        </p:nvSpPr>
        <p:spPr/>
        <p:txBody>
          <a:bodyPr/>
          <a:lstStyle/>
          <a:p>
            <a:fld id="{E236FEC0-B206-435B-9792-DE57E0B7485E}" type="slidenum">
              <a:rPr lang="es-PR" smtClean="0"/>
              <a:t>15</a:t>
            </a:fld>
            <a:endParaRPr lang="es-PR"/>
          </a:p>
        </p:txBody>
      </p:sp>
    </p:spTree>
    <p:extLst>
      <p:ext uri="{BB962C8B-B14F-4D97-AF65-F5344CB8AC3E}">
        <p14:creationId xmlns:p14="http://schemas.microsoft.com/office/powerpoint/2010/main" val="36540925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R"/>
          </a:p>
        </p:txBody>
      </p:sp>
      <p:sp>
        <p:nvSpPr>
          <p:cNvPr id="4" name="Slide Number Placeholder 3"/>
          <p:cNvSpPr>
            <a:spLocks noGrp="1"/>
          </p:cNvSpPr>
          <p:nvPr>
            <p:ph type="sldNum" sz="quarter" idx="10"/>
          </p:nvPr>
        </p:nvSpPr>
        <p:spPr/>
        <p:txBody>
          <a:bodyPr/>
          <a:lstStyle/>
          <a:p>
            <a:fld id="{E236FEC0-B206-435B-9792-DE57E0B7485E}" type="slidenum">
              <a:rPr lang="es-PR" smtClean="0"/>
              <a:t>16</a:t>
            </a:fld>
            <a:endParaRPr lang="es-PR"/>
          </a:p>
        </p:txBody>
      </p:sp>
    </p:spTree>
    <p:extLst>
      <p:ext uri="{BB962C8B-B14F-4D97-AF65-F5344CB8AC3E}">
        <p14:creationId xmlns:p14="http://schemas.microsoft.com/office/powerpoint/2010/main" val="2962974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R"/>
          </a:p>
        </p:txBody>
      </p:sp>
      <p:sp>
        <p:nvSpPr>
          <p:cNvPr id="4" name="Slide Number Placeholder 3"/>
          <p:cNvSpPr>
            <a:spLocks noGrp="1"/>
          </p:cNvSpPr>
          <p:nvPr>
            <p:ph type="sldNum" sz="quarter" idx="10"/>
          </p:nvPr>
        </p:nvSpPr>
        <p:spPr/>
        <p:txBody>
          <a:bodyPr/>
          <a:lstStyle/>
          <a:p>
            <a:fld id="{E236FEC0-B206-435B-9792-DE57E0B7485E}" type="slidenum">
              <a:rPr lang="es-PR" smtClean="0"/>
              <a:t>17</a:t>
            </a:fld>
            <a:endParaRPr lang="es-PR"/>
          </a:p>
        </p:txBody>
      </p:sp>
    </p:spTree>
    <p:extLst>
      <p:ext uri="{BB962C8B-B14F-4D97-AF65-F5344CB8AC3E}">
        <p14:creationId xmlns:p14="http://schemas.microsoft.com/office/powerpoint/2010/main" val="18923929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R"/>
          </a:p>
        </p:txBody>
      </p:sp>
      <p:sp>
        <p:nvSpPr>
          <p:cNvPr id="4" name="Slide Number Placeholder 3"/>
          <p:cNvSpPr>
            <a:spLocks noGrp="1"/>
          </p:cNvSpPr>
          <p:nvPr>
            <p:ph type="sldNum" sz="quarter" idx="10"/>
          </p:nvPr>
        </p:nvSpPr>
        <p:spPr/>
        <p:txBody>
          <a:bodyPr/>
          <a:lstStyle/>
          <a:p>
            <a:fld id="{E236FEC0-B206-435B-9792-DE57E0B7485E}" type="slidenum">
              <a:rPr lang="es-PR" smtClean="0"/>
              <a:t>18</a:t>
            </a:fld>
            <a:endParaRPr lang="es-PR"/>
          </a:p>
        </p:txBody>
      </p:sp>
    </p:spTree>
    <p:extLst>
      <p:ext uri="{BB962C8B-B14F-4D97-AF65-F5344CB8AC3E}">
        <p14:creationId xmlns:p14="http://schemas.microsoft.com/office/powerpoint/2010/main" val="16491644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R"/>
          </a:p>
        </p:txBody>
      </p:sp>
      <p:sp>
        <p:nvSpPr>
          <p:cNvPr id="4" name="Slide Number Placeholder 3"/>
          <p:cNvSpPr>
            <a:spLocks noGrp="1"/>
          </p:cNvSpPr>
          <p:nvPr>
            <p:ph type="sldNum" sz="quarter" idx="10"/>
          </p:nvPr>
        </p:nvSpPr>
        <p:spPr/>
        <p:txBody>
          <a:bodyPr/>
          <a:lstStyle/>
          <a:p>
            <a:fld id="{E236FEC0-B206-435B-9792-DE57E0B7485E}" type="slidenum">
              <a:rPr lang="es-PR" smtClean="0"/>
              <a:t>19</a:t>
            </a:fld>
            <a:endParaRPr lang="es-PR"/>
          </a:p>
        </p:txBody>
      </p:sp>
    </p:spTree>
    <p:extLst>
      <p:ext uri="{BB962C8B-B14F-4D97-AF65-F5344CB8AC3E}">
        <p14:creationId xmlns:p14="http://schemas.microsoft.com/office/powerpoint/2010/main" val="2251484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R"/>
          </a:p>
        </p:txBody>
      </p:sp>
      <p:sp>
        <p:nvSpPr>
          <p:cNvPr id="4" name="Slide Number Placeholder 3"/>
          <p:cNvSpPr>
            <a:spLocks noGrp="1"/>
          </p:cNvSpPr>
          <p:nvPr>
            <p:ph type="sldNum" sz="quarter" idx="10"/>
          </p:nvPr>
        </p:nvSpPr>
        <p:spPr/>
        <p:txBody>
          <a:bodyPr/>
          <a:lstStyle/>
          <a:p>
            <a:fld id="{E236FEC0-B206-435B-9792-DE57E0B7485E}" type="slidenum">
              <a:rPr lang="es-PR" smtClean="0"/>
              <a:t>2</a:t>
            </a:fld>
            <a:endParaRPr lang="es-PR"/>
          </a:p>
        </p:txBody>
      </p:sp>
    </p:spTree>
    <p:extLst>
      <p:ext uri="{BB962C8B-B14F-4D97-AF65-F5344CB8AC3E}">
        <p14:creationId xmlns:p14="http://schemas.microsoft.com/office/powerpoint/2010/main" val="42384283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R"/>
          </a:p>
        </p:txBody>
      </p:sp>
      <p:sp>
        <p:nvSpPr>
          <p:cNvPr id="4" name="Slide Number Placeholder 3"/>
          <p:cNvSpPr>
            <a:spLocks noGrp="1"/>
          </p:cNvSpPr>
          <p:nvPr>
            <p:ph type="sldNum" sz="quarter" idx="10"/>
          </p:nvPr>
        </p:nvSpPr>
        <p:spPr/>
        <p:txBody>
          <a:bodyPr/>
          <a:lstStyle/>
          <a:p>
            <a:fld id="{E236FEC0-B206-435B-9792-DE57E0B7485E}" type="slidenum">
              <a:rPr lang="es-PR" smtClean="0"/>
              <a:t>20</a:t>
            </a:fld>
            <a:endParaRPr lang="es-PR"/>
          </a:p>
        </p:txBody>
      </p:sp>
    </p:spTree>
    <p:extLst>
      <p:ext uri="{BB962C8B-B14F-4D97-AF65-F5344CB8AC3E}">
        <p14:creationId xmlns:p14="http://schemas.microsoft.com/office/powerpoint/2010/main" val="12862408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R"/>
          </a:p>
        </p:txBody>
      </p:sp>
      <p:sp>
        <p:nvSpPr>
          <p:cNvPr id="4" name="Slide Number Placeholder 3"/>
          <p:cNvSpPr>
            <a:spLocks noGrp="1"/>
          </p:cNvSpPr>
          <p:nvPr>
            <p:ph type="sldNum" sz="quarter" idx="10"/>
          </p:nvPr>
        </p:nvSpPr>
        <p:spPr/>
        <p:txBody>
          <a:bodyPr/>
          <a:lstStyle/>
          <a:p>
            <a:fld id="{E236FEC0-B206-435B-9792-DE57E0B7485E}" type="slidenum">
              <a:rPr lang="es-PR" smtClean="0"/>
              <a:t>21</a:t>
            </a:fld>
            <a:endParaRPr lang="es-PR"/>
          </a:p>
        </p:txBody>
      </p:sp>
    </p:spTree>
    <p:extLst>
      <p:ext uri="{BB962C8B-B14F-4D97-AF65-F5344CB8AC3E}">
        <p14:creationId xmlns:p14="http://schemas.microsoft.com/office/powerpoint/2010/main" val="29021655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R"/>
          </a:p>
        </p:txBody>
      </p:sp>
      <p:sp>
        <p:nvSpPr>
          <p:cNvPr id="4" name="Slide Number Placeholder 3"/>
          <p:cNvSpPr>
            <a:spLocks noGrp="1"/>
          </p:cNvSpPr>
          <p:nvPr>
            <p:ph type="sldNum" sz="quarter" idx="10"/>
          </p:nvPr>
        </p:nvSpPr>
        <p:spPr/>
        <p:txBody>
          <a:bodyPr/>
          <a:lstStyle/>
          <a:p>
            <a:fld id="{E236FEC0-B206-435B-9792-DE57E0B7485E}" type="slidenum">
              <a:rPr lang="es-PR" smtClean="0"/>
              <a:t>22</a:t>
            </a:fld>
            <a:endParaRPr lang="es-PR"/>
          </a:p>
        </p:txBody>
      </p:sp>
    </p:spTree>
    <p:extLst>
      <p:ext uri="{BB962C8B-B14F-4D97-AF65-F5344CB8AC3E}">
        <p14:creationId xmlns:p14="http://schemas.microsoft.com/office/powerpoint/2010/main" val="2740778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R"/>
          </a:p>
        </p:txBody>
      </p:sp>
      <p:sp>
        <p:nvSpPr>
          <p:cNvPr id="4" name="Slide Number Placeholder 3"/>
          <p:cNvSpPr>
            <a:spLocks noGrp="1"/>
          </p:cNvSpPr>
          <p:nvPr>
            <p:ph type="sldNum" sz="quarter" idx="10"/>
          </p:nvPr>
        </p:nvSpPr>
        <p:spPr/>
        <p:txBody>
          <a:bodyPr/>
          <a:lstStyle/>
          <a:p>
            <a:fld id="{E236FEC0-B206-435B-9792-DE57E0B7485E}" type="slidenum">
              <a:rPr lang="es-PR" smtClean="0"/>
              <a:t>3</a:t>
            </a:fld>
            <a:endParaRPr lang="es-PR"/>
          </a:p>
        </p:txBody>
      </p:sp>
    </p:spTree>
    <p:extLst>
      <p:ext uri="{BB962C8B-B14F-4D97-AF65-F5344CB8AC3E}">
        <p14:creationId xmlns:p14="http://schemas.microsoft.com/office/powerpoint/2010/main" val="801290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R"/>
          </a:p>
        </p:txBody>
      </p:sp>
      <p:sp>
        <p:nvSpPr>
          <p:cNvPr id="4" name="Slide Number Placeholder 3"/>
          <p:cNvSpPr>
            <a:spLocks noGrp="1"/>
          </p:cNvSpPr>
          <p:nvPr>
            <p:ph type="sldNum" sz="quarter" idx="10"/>
          </p:nvPr>
        </p:nvSpPr>
        <p:spPr/>
        <p:txBody>
          <a:bodyPr/>
          <a:lstStyle/>
          <a:p>
            <a:fld id="{E236FEC0-B206-435B-9792-DE57E0B7485E}" type="slidenum">
              <a:rPr lang="es-PR" smtClean="0"/>
              <a:t>4</a:t>
            </a:fld>
            <a:endParaRPr lang="es-PR"/>
          </a:p>
        </p:txBody>
      </p:sp>
    </p:spTree>
    <p:extLst>
      <p:ext uri="{BB962C8B-B14F-4D97-AF65-F5344CB8AC3E}">
        <p14:creationId xmlns:p14="http://schemas.microsoft.com/office/powerpoint/2010/main" val="532800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R"/>
          </a:p>
        </p:txBody>
      </p:sp>
      <p:sp>
        <p:nvSpPr>
          <p:cNvPr id="4" name="Slide Number Placeholder 3"/>
          <p:cNvSpPr>
            <a:spLocks noGrp="1"/>
          </p:cNvSpPr>
          <p:nvPr>
            <p:ph type="sldNum" sz="quarter" idx="10"/>
          </p:nvPr>
        </p:nvSpPr>
        <p:spPr/>
        <p:txBody>
          <a:bodyPr/>
          <a:lstStyle/>
          <a:p>
            <a:fld id="{E236FEC0-B206-435B-9792-DE57E0B7485E}" type="slidenum">
              <a:rPr lang="es-PR" smtClean="0"/>
              <a:t>5</a:t>
            </a:fld>
            <a:endParaRPr lang="es-PR"/>
          </a:p>
        </p:txBody>
      </p:sp>
    </p:spTree>
    <p:extLst>
      <p:ext uri="{BB962C8B-B14F-4D97-AF65-F5344CB8AC3E}">
        <p14:creationId xmlns:p14="http://schemas.microsoft.com/office/powerpoint/2010/main" val="611569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R"/>
          </a:p>
        </p:txBody>
      </p:sp>
      <p:sp>
        <p:nvSpPr>
          <p:cNvPr id="4" name="Slide Number Placeholder 3"/>
          <p:cNvSpPr>
            <a:spLocks noGrp="1"/>
          </p:cNvSpPr>
          <p:nvPr>
            <p:ph type="sldNum" sz="quarter" idx="10"/>
          </p:nvPr>
        </p:nvSpPr>
        <p:spPr/>
        <p:txBody>
          <a:bodyPr/>
          <a:lstStyle/>
          <a:p>
            <a:fld id="{E236FEC0-B206-435B-9792-DE57E0B7485E}" type="slidenum">
              <a:rPr lang="es-PR" smtClean="0"/>
              <a:t>6</a:t>
            </a:fld>
            <a:endParaRPr lang="es-PR"/>
          </a:p>
        </p:txBody>
      </p:sp>
    </p:spTree>
    <p:extLst>
      <p:ext uri="{BB962C8B-B14F-4D97-AF65-F5344CB8AC3E}">
        <p14:creationId xmlns:p14="http://schemas.microsoft.com/office/powerpoint/2010/main" val="2381777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R"/>
          </a:p>
        </p:txBody>
      </p:sp>
      <p:sp>
        <p:nvSpPr>
          <p:cNvPr id="4" name="Slide Number Placeholder 3"/>
          <p:cNvSpPr>
            <a:spLocks noGrp="1"/>
          </p:cNvSpPr>
          <p:nvPr>
            <p:ph type="sldNum" sz="quarter" idx="10"/>
          </p:nvPr>
        </p:nvSpPr>
        <p:spPr/>
        <p:txBody>
          <a:bodyPr/>
          <a:lstStyle/>
          <a:p>
            <a:fld id="{E236FEC0-B206-435B-9792-DE57E0B7485E}" type="slidenum">
              <a:rPr lang="es-PR" smtClean="0"/>
              <a:t>7</a:t>
            </a:fld>
            <a:endParaRPr lang="es-PR"/>
          </a:p>
        </p:txBody>
      </p:sp>
    </p:spTree>
    <p:extLst>
      <p:ext uri="{BB962C8B-B14F-4D97-AF65-F5344CB8AC3E}">
        <p14:creationId xmlns:p14="http://schemas.microsoft.com/office/powerpoint/2010/main" val="2047383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R"/>
          </a:p>
        </p:txBody>
      </p:sp>
      <p:sp>
        <p:nvSpPr>
          <p:cNvPr id="4" name="Slide Number Placeholder 3"/>
          <p:cNvSpPr>
            <a:spLocks noGrp="1"/>
          </p:cNvSpPr>
          <p:nvPr>
            <p:ph type="sldNum" sz="quarter" idx="10"/>
          </p:nvPr>
        </p:nvSpPr>
        <p:spPr/>
        <p:txBody>
          <a:bodyPr/>
          <a:lstStyle/>
          <a:p>
            <a:fld id="{E236FEC0-B206-435B-9792-DE57E0B7485E}" type="slidenum">
              <a:rPr lang="es-PR" smtClean="0"/>
              <a:t>8</a:t>
            </a:fld>
            <a:endParaRPr lang="es-PR"/>
          </a:p>
        </p:txBody>
      </p:sp>
    </p:spTree>
    <p:extLst>
      <p:ext uri="{BB962C8B-B14F-4D97-AF65-F5344CB8AC3E}">
        <p14:creationId xmlns:p14="http://schemas.microsoft.com/office/powerpoint/2010/main" val="49116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R"/>
          </a:p>
        </p:txBody>
      </p:sp>
      <p:sp>
        <p:nvSpPr>
          <p:cNvPr id="4" name="Slide Number Placeholder 3"/>
          <p:cNvSpPr>
            <a:spLocks noGrp="1"/>
          </p:cNvSpPr>
          <p:nvPr>
            <p:ph type="sldNum" sz="quarter" idx="10"/>
          </p:nvPr>
        </p:nvSpPr>
        <p:spPr/>
        <p:txBody>
          <a:bodyPr/>
          <a:lstStyle/>
          <a:p>
            <a:fld id="{E236FEC0-B206-435B-9792-DE57E0B7485E}" type="slidenum">
              <a:rPr lang="es-PR" smtClean="0"/>
              <a:t>9</a:t>
            </a:fld>
            <a:endParaRPr lang="es-PR"/>
          </a:p>
        </p:txBody>
      </p:sp>
    </p:spTree>
    <p:extLst>
      <p:ext uri="{BB962C8B-B14F-4D97-AF65-F5344CB8AC3E}">
        <p14:creationId xmlns:p14="http://schemas.microsoft.com/office/powerpoint/2010/main" val="2806063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406020"/>
            <a:ext cx="6172199" cy="2251579"/>
          </a:xfrm>
        </p:spPr>
        <p:txBody>
          <a:bodyPr lIns="0" rIns="0" anchor="t">
            <a:noAutofit/>
          </a:bodyPr>
          <a:lstStyle>
            <a:lvl1pPr>
              <a:defRPr sz="6600"/>
            </a:lvl1pPr>
          </a:lstStyle>
          <a:p>
            <a:r>
              <a:rPr lang="en-US" smtClean="0"/>
              <a:t>Click to edit Master title style</a:t>
            </a:r>
            <a:endParaRPr lang="en-US" dirty="0"/>
          </a:p>
        </p:txBody>
      </p:sp>
      <p:sp>
        <p:nvSpPr>
          <p:cNvPr id="3" name="Subtitle 2"/>
          <p:cNvSpPr>
            <a:spLocks noGrp="1"/>
          </p:cNvSpPr>
          <p:nvPr>
            <p:ph type="subTitle" idx="1"/>
          </p:nvPr>
        </p:nvSpPr>
        <p:spPr>
          <a:xfrm>
            <a:off x="1066800" y="3905864"/>
            <a:ext cx="6172200" cy="1123336"/>
          </a:xfrm>
        </p:spPr>
        <p:txBody>
          <a:bodyPr>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D4424BB2-741F-4D55-8E95-D07FF070B5DE}" type="datetime1">
              <a:rPr lang="es-PR" smtClean="0"/>
              <a:t>19/09/2013</a:t>
            </a:fld>
            <a:endParaRPr lang="es-PR"/>
          </a:p>
        </p:txBody>
      </p:sp>
      <p:sp>
        <p:nvSpPr>
          <p:cNvPr id="8" name="Slide Number Placeholder 7"/>
          <p:cNvSpPr>
            <a:spLocks noGrp="1"/>
          </p:cNvSpPr>
          <p:nvPr>
            <p:ph type="sldNum" sz="quarter" idx="11"/>
          </p:nvPr>
        </p:nvSpPr>
        <p:spPr/>
        <p:txBody>
          <a:bodyPr/>
          <a:lstStyle/>
          <a:p>
            <a:fld id="{C1C79605-7BE6-434C-AA40-D8F4A567AFCB}" type="slidenum">
              <a:rPr lang="es-PR" smtClean="0"/>
              <a:t>‹#›</a:t>
            </a:fld>
            <a:endParaRPr lang="es-PR"/>
          </a:p>
        </p:txBody>
      </p:sp>
      <p:sp>
        <p:nvSpPr>
          <p:cNvPr id="9" name="Footer Placeholder 8"/>
          <p:cNvSpPr>
            <a:spLocks noGrp="1"/>
          </p:cNvSpPr>
          <p:nvPr>
            <p:ph type="ftr" sz="quarter" idx="12"/>
          </p:nvPr>
        </p:nvSpPr>
        <p:spPr/>
        <p:txBody>
          <a:bodyPr/>
          <a:lstStyle/>
          <a:p>
            <a:r>
              <a:rPr lang="es-PR" smtClean="0"/>
              <a:t>SAGE1, Inc. septirmbre 2013</a:t>
            </a:r>
            <a:endParaRPr lang="es-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454400" y="1554480"/>
            <a:ext cx="4222308" cy="388620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2D27AAB-DC85-485A-87B3-6C589815B5E3}" type="datetime1">
              <a:rPr lang="es-PR" smtClean="0"/>
              <a:t>19/09/2013</a:t>
            </a:fld>
            <a:endParaRPr lang="es-PR"/>
          </a:p>
        </p:txBody>
      </p:sp>
      <p:sp>
        <p:nvSpPr>
          <p:cNvPr id="5" name="Footer Placeholder 4"/>
          <p:cNvSpPr>
            <a:spLocks noGrp="1"/>
          </p:cNvSpPr>
          <p:nvPr>
            <p:ph type="ftr" sz="quarter" idx="11"/>
          </p:nvPr>
        </p:nvSpPr>
        <p:spPr/>
        <p:txBody>
          <a:bodyPr/>
          <a:lstStyle/>
          <a:p>
            <a:r>
              <a:rPr lang="es-PR" smtClean="0"/>
              <a:t>SAGE1, Inc. septirmbre 2013</a:t>
            </a:r>
            <a:endParaRPr lang="es-PR"/>
          </a:p>
        </p:txBody>
      </p:sp>
      <p:sp>
        <p:nvSpPr>
          <p:cNvPr id="6" name="Slide Number Placeholder 5"/>
          <p:cNvSpPr>
            <a:spLocks noGrp="1"/>
          </p:cNvSpPr>
          <p:nvPr>
            <p:ph type="sldNum" sz="quarter" idx="12"/>
          </p:nvPr>
        </p:nvSpPr>
        <p:spPr/>
        <p:txBody>
          <a:bodyPr/>
          <a:lstStyle/>
          <a:p>
            <a:fld id="{C1C79605-7BE6-434C-AA40-D8F4A567AFCB}" type="slidenum">
              <a:rPr lang="es-PR" smtClean="0"/>
              <a:t>‹#›</a:t>
            </a:fld>
            <a:endParaRPr lang="es-PR"/>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9848" y="1554480"/>
            <a:ext cx="2075688" cy="38862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456432" y="1554480"/>
            <a:ext cx="4224528" cy="3886200"/>
          </a:xfrm>
        </p:spPr>
        <p:txBody>
          <a:bodyPr vert="eaVert"/>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D54256-B810-4A39-9113-5B5D50EFD7E1}" type="datetime1">
              <a:rPr lang="es-PR" smtClean="0"/>
              <a:t>19/09/2013</a:t>
            </a:fld>
            <a:endParaRPr lang="es-PR"/>
          </a:p>
        </p:txBody>
      </p:sp>
      <p:sp>
        <p:nvSpPr>
          <p:cNvPr id="5" name="Footer Placeholder 4"/>
          <p:cNvSpPr>
            <a:spLocks noGrp="1"/>
          </p:cNvSpPr>
          <p:nvPr>
            <p:ph type="ftr" sz="quarter" idx="11"/>
          </p:nvPr>
        </p:nvSpPr>
        <p:spPr/>
        <p:txBody>
          <a:bodyPr/>
          <a:lstStyle/>
          <a:p>
            <a:r>
              <a:rPr lang="es-PR" smtClean="0"/>
              <a:t>SAGE1, Inc. septirmbre 2013</a:t>
            </a:r>
            <a:endParaRPr lang="es-PR"/>
          </a:p>
        </p:txBody>
      </p:sp>
      <p:sp>
        <p:nvSpPr>
          <p:cNvPr id="6" name="Slide Number Placeholder 5"/>
          <p:cNvSpPr>
            <a:spLocks noGrp="1"/>
          </p:cNvSpPr>
          <p:nvPr>
            <p:ph type="sldNum" sz="quarter" idx="12"/>
          </p:nvPr>
        </p:nvSpPr>
        <p:spPr/>
        <p:txBody>
          <a:bodyPr/>
          <a:lstStyle/>
          <a:p>
            <a:fld id="{C1C79605-7BE6-434C-AA40-D8F4A567AFCB}" type="slidenum">
              <a:rPr lang="es-PR" smtClean="0"/>
              <a:t>‹#›</a:t>
            </a:fld>
            <a:endParaRPr lang="es-P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3456432" y="1545336"/>
            <a:ext cx="4224528"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Date Placeholder 8"/>
          <p:cNvSpPr>
            <a:spLocks noGrp="1"/>
          </p:cNvSpPr>
          <p:nvPr>
            <p:ph type="dt" sz="half" idx="14"/>
          </p:nvPr>
        </p:nvSpPr>
        <p:spPr/>
        <p:txBody>
          <a:bodyPr/>
          <a:lstStyle/>
          <a:p>
            <a:fld id="{6E452DE0-B73D-4A9B-8CA6-D5CAE9EB2A73}" type="datetime1">
              <a:rPr lang="es-PR" smtClean="0"/>
              <a:t>19/09/2013</a:t>
            </a:fld>
            <a:endParaRPr lang="es-PR"/>
          </a:p>
        </p:txBody>
      </p:sp>
      <p:sp>
        <p:nvSpPr>
          <p:cNvPr id="10" name="Slide Number Placeholder 9"/>
          <p:cNvSpPr>
            <a:spLocks noGrp="1"/>
          </p:cNvSpPr>
          <p:nvPr>
            <p:ph type="sldNum" sz="quarter" idx="15"/>
          </p:nvPr>
        </p:nvSpPr>
        <p:spPr/>
        <p:txBody>
          <a:bodyPr/>
          <a:lstStyle/>
          <a:p>
            <a:fld id="{C1C79605-7BE6-434C-AA40-D8F4A567AFCB}" type="slidenum">
              <a:rPr lang="es-PR" smtClean="0"/>
              <a:t>‹#›</a:t>
            </a:fld>
            <a:endParaRPr lang="es-PR"/>
          </a:p>
        </p:txBody>
      </p:sp>
      <p:sp>
        <p:nvSpPr>
          <p:cNvPr id="11" name="Footer Placeholder 10"/>
          <p:cNvSpPr>
            <a:spLocks noGrp="1"/>
          </p:cNvSpPr>
          <p:nvPr>
            <p:ph type="ftr" sz="quarter" idx="16"/>
          </p:nvPr>
        </p:nvSpPr>
        <p:spPr/>
        <p:txBody>
          <a:bodyPr/>
          <a:lstStyle/>
          <a:p>
            <a:r>
              <a:rPr lang="es-PR" smtClean="0"/>
              <a:t>SAGE1, Inc. septirmbre 2013</a:t>
            </a:r>
            <a:endParaRPr lang="es-PR"/>
          </a:p>
        </p:txBody>
      </p:sp>
      <p:sp>
        <p:nvSpPr>
          <p:cNvPr id="12" name="Title 11"/>
          <p:cNvSpPr>
            <a:spLocks noGrp="1"/>
          </p:cNvSpPr>
          <p:nvPr>
            <p:ph type="title"/>
          </p:nvPr>
        </p:nvSpPr>
        <p:spPr/>
        <p:txBody>
          <a:body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9848" y="1472184"/>
            <a:ext cx="6172200" cy="2130552"/>
          </a:xfrm>
        </p:spPr>
        <p:txBody>
          <a:bodyPr anchor="t">
            <a:noAutofit/>
          </a:bodyPr>
          <a:lstStyle>
            <a:lvl1pPr algn="l">
              <a:defRPr sz="48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1069848" y="3886200"/>
            <a:ext cx="6172200" cy="914400"/>
          </a:xfrm>
        </p:spPr>
        <p:txBody>
          <a:bodyPr anchor="t">
            <a:normAutofit/>
          </a:bodyPr>
          <a:lstStyle>
            <a:lvl1pPr marL="0" indent="0">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D15DB26F-0726-4921-A9ED-C7D01EC85467}" type="datetime1">
              <a:rPr lang="es-PR" smtClean="0"/>
              <a:t>19/09/2013</a:t>
            </a:fld>
            <a:endParaRPr lang="es-PR"/>
          </a:p>
        </p:txBody>
      </p:sp>
      <p:sp>
        <p:nvSpPr>
          <p:cNvPr id="8" name="Slide Number Placeholder 7"/>
          <p:cNvSpPr>
            <a:spLocks noGrp="1"/>
          </p:cNvSpPr>
          <p:nvPr>
            <p:ph type="sldNum" sz="quarter" idx="11"/>
          </p:nvPr>
        </p:nvSpPr>
        <p:spPr/>
        <p:txBody>
          <a:bodyPr/>
          <a:lstStyle/>
          <a:p>
            <a:fld id="{C1C79605-7BE6-434C-AA40-D8F4A567AFCB}" type="slidenum">
              <a:rPr lang="es-PR" smtClean="0"/>
              <a:t>‹#›</a:t>
            </a:fld>
            <a:endParaRPr lang="es-PR"/>
          </a:p>
        </p:txBody>
      </p:sp>
      <p:sp>
        <p:nvSpPr>
          <p:cNvPr id="9" name="Footer Placeholder 8"/>
          <p:cNvSpPr>
            <a:spLocks noGrp="1"/>
          </p:cNvSpPr>
          <p:nvPr>
            <p:ph type="ftr" sz="quarter" idx="12"/>
          </p:nvPr>
        </p:nvSpPr>
        <p:spPr/>
        <p:txBody>
          <a:bodyPr/>
          <a:lstStyle/>
          <a:p>
            <a:r>
              <a:rPr lang="es-PR" smtClean="0"/>
              <a:t>SAGE1, Inc. septirmbre 2013</a:t>
            </a:r>
            <a:endParaRPr lang="es-P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3776" y="609600"/>
            <a:ext cx="3616325" cy="1066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486998" y="1915859"/>
            <a:ext cx="3646966" cy="2881426"/>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6754" y="1915881"/>
            <a:ext cx="3639311" cy="2881398"/>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8"/>
          <p:cNvSpPr>
            <a:spLocks noGrp="1"/>
          </p:cNvSpPr>
          <p:nvPr>
            <p:ph type="dt" sz="half" idx="10"/>
          </p:nvPr>
        </p:nvSpPr>
        <p:spPr/>
        <p:txBody>
          <a:bodyPr/>
          <a:lstStyle/>
          <a:p>
            <a:fld id="{39D63A5F-0B8C-419C-B0AA-B10144EE2EAF}" type="datetime1">
              <a:rPr lang="es-PR" smtClean="0"/>
              <a:t>19/09/2013</a:t>
            </a:fld>
            <a:endParaRPr lang="es-PR"/>
          </a:p>
        </p:txBody>
      </p:sp>
      <p:sp>
        <p:nvSpPr>
          <p:cNvPr id="10" name="Slide Number Placeholder 9"/>
          <p:cNvSpPr>
            <a:spLocks noGrp="1"/>
          </p:cNvSpPr>
          <p:nvPr>
            <p:ph type="sldNum" sz="quarter" idx="11"/>
          </p:nvPr>
        </p:nvSpPr>
        <p:spPr/>
        <p:txBody>
          <a:bodyPr/>
          <a:lstStyle/>
          <a:p>
            <a:fld id="{C1C79605-7BE6-434C-AA40-D8F4A567AFCB}" type="slidenum">
              <a:rPr lang="es-PR" smtClean="0"/>
              <a:t>‹#›</a:t>
            </a:fld>
            <a:endParaRPr lang="es-PR"/>
          </a:p>
        </p:txBody>
      </p:sp>
      <p:sp>
        <p:nvSpPr>
          <p:cNvPr id="11" name="Footer Placeholder 10"/>
          <p:cNvSpPr>
            <a:spLocks noGrp="1"/>
          </p:cNvSpPr>
          <p:nvPr>
            <p:ph type="ftr" sz="quarter" idx="12"/>
          </p:nvPr>
        </p:nvSpPr>
        <p:spPr>
          <a:xfrm>
            <a:off x="493776" y="6356350"/>
            <a:ext cx="5102352" cy="365125"/>
          </a:xfrm>
        </p:spPr>
        <p:txBody>
          <a:bodyPr/>
          <a:lstStyle/>
          <a:p>
            <a:r>
              <a:rPr lang="es-PR" smtClean="0"/>
              <a:t>SAGE1, Inc. septirmbre 2013</a:t>
            </a:r>
            <a:endParaRPr lang="es-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3776" y="609600"/>
            <a:ext cx="3615734" cy="1066799"/>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95301" y="1916113"/>
            <a:ext cx="3638550" cy="646112"/>
          </a:xfrm>
        </p:spPr>
        <p:txBody>
          <a:bodyPr anchor="t">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860676"/>
            <a:ext cx="3638550" cy="2882899"/>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92625" y="1916113"/>
            <a:ext cx="3660775" cy="646112"/>
          </a:xfrm>
        </p:spPr>
        <p:txBody>
          <a:bodyPr anchor="t">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92626" y="2860676"/>
            <a:ext cx="3651250" cy="2882900"/>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Date Placeholder 9"/>
          <p:cNvSpPr>
            <a:spLocks noGrp="1"/>
          </p:cNvSpPr>
          <p:nvPr>
            <p:ph type="dt" sz="half" idx="10"/>
          </p:nvPr>
        </p:nvSpPr>
        <p:spPr/>
        <p:txBody>
          <a:bodyPr/>
          <a:lstStyle/>
          <a:p>
            <a:fld id="{84AA0F22-AEAB-47C7-9EAA-9A2AD0E30D6C}" type="datetime1">
              <a:rPr lang="es-PR" smtClean="0"/>
              <a:t>19/09/2013</a:t>
            </a:fld>
            <a:endParaRPr lang="es-PR"/>
          </a:p>
        </p:txBody>
      </p:sp>
      <p:sp>
        <p:nvSpPr>
          <p:cNvPr id="11" name="Slide Number Placeholder 10"/>
          <p:cNvSpPr>
            <a:spLocks noGrp="1"/>
          </p:cNvSpPr>
          <p:nvPr>
            <p:ph type="sldNum" sz="quarter" idx="11"/>
          </p:nvPr>
        </p:nvSpPr>
        <p:spPr/>
        <p:txBody>
          <a:bodyPr/>
          <a:lstStyle/>
          <a:p>
            <a:fld id="{C1C79605-7BE6-434C-AA40-D8F4A567AFCB}" type="slidenum">
              <a:rPr lang="es-PR" smtClean="0"/>
              <a:t>‹#›</a:t>
            </a:fld>
            <a:endParaRPr lang="es-PR"/>
          </a:p>
        </p:txBody>
      </p:sp>
      <p:sp>
        <p:nvSpPr>
          <p:cNvPr id="12" name="Footer Placeholder 11"/>
          <p:cNvSpPr>
            <a:spLocks noGrp="1"/>
          </p:cNvSpPr>
          <p:nvPr>
            <p:ph type="ftr" sz="quarter" idx="12"/>
          </p:nvPr>
        </p:nvSpPr>
        <p:spPr>
          <a:xfrm>
            <a:off x="493776" y="6356350"/>
            <a:ext cx="5102352" cy="365125"/>
          </a:xfrm>
        </p:spPr>
        <p:txBody>
          <a:bodyPr/>
          <a:lstStyle/>
          <a:p>
            <a:r>
              <a:rPr lang="es-PR" smtClean="0"/>
              <a:t>SAGE1, Inc. septirmbre 2013</a:t>
            </a:r>
            <a:endParaRPr lang="es-P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162800" y="1551543"/>
            <a:ext cx="1828800" cy="365125"/>
          </a:xfrm>
        </p:spPr>
        <p:txBody>
          <a:bodyPr/>
          <a:lstStyle/>
          <a:p>
            <a:fld id="{B9AD5044-1EAD-46BA-B820-B038CE9DE6F9}" type="datetime1">
              <a:rPr lang="es-PR" smtClean="0"/>
              <a:t>19/09/2013</a:t>
            </a:fld>
            <a:endParaRPr lang="es-PR"/>
          </a:p>
        </p:txBody>
      </p:sp>
      <p:sp>
        <p:nvSpPr>
          <p:cNvPr id="5" name="Title 4"/>
          <p:cNvSpPr>
            <a:spLocks noGrp="1"/>
          </p:cNvSpPr>
          <p:nvPr>
            <p:ph type="title"/>
          </p:nvPr>
        </p:nvSpPr>
        <p:spPr/>
        <p:txBody>
          <a:bodyPr/>
          <a:lstStyle/>
          <a:p>
            <a:r>
              <a:rPr lang="en-US" smtClean="0"/>
              <a:t>Click to edit Master title style</a:t>
            </a:r>
            <a:endParaRPr lang="en-US" dirty="0"/>
          </a:p>
        </p:txBody>
      </p:sp>
      <p:sp>
        <p:nvSpPr>
          <p:cNvPr id="4" name="Slide Number Placeholder 3"/>
          <p:cNvSpPr>
            <a:spLocks noGrp="1"/>
          </p:cNvSpPr>
          <p:nvPr>
            <p:ph type="sldNum" sz="quarter" idx="11"/>
          </p:nvPr>
        </p:nvSpPr>
        <p:spPr/>
        <p:txBody>
          <a:bodyPr/>
          <a:lstStyle/>
          <a:p>
            <a:fld id="{C1C79605-7BE6-434C-AA40-D8F4A567AFCB}" type="slidenum">
              <a:rPr lang="es-PR" smtClean="0"/>
              <a:t>‹#›</a:t>
            </a:fld>
            <a:endParaRPr lang="es-PR"/>
          </a:p>
        </p:txBody>
      </p:sp>
      <p:sp>
        <p:nvSpPr>
          <p:cNvPr id="6" name="Footer Placeholder 5"/>
          <p:cNvSpPr>
            <a:spLocks noGrp="1"/>
          </p:cNvSpPr>
          <p:nvPr>
            <p:ph type="ftr" sz="quarter" idx="12"/>
          </p:nvPr>
        </p:nvSpPr>
        <p:spPr/>
        <p:txBody>
          <a:bodyPr/>
          <a:lstStyle/>
          <a:p>
            <a:r>
              <a:rPr lang="es-PR" smtClean="0"/>
              <a:t>SAGE1, Inc. septirmbre 2013</a:t>
            </a:r>
            <a:endParaRPr lang="es-P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5AFE90-A8F3-4A12-A94C-7945421BAF79}" type="datetime1">
              <a:rPr lang="es-PR" smtClean="0"/>
              <a:t>19/09/2013</a:t>
            </a:fld>
            <a:endParaRPr lang="es-PR"/>
          </a:p>
        </p:txBody>
      </p:sp>
      <p:sp>
        <p:nvSpPr>
          <p:cNvPr id="3" name="Footer Placeholder 2"/>
          <p:cNvSpPr>
            <a:spLocks noGrp="1"/>
          </p:cNvSpPr>
          <p:nvPr>
            <p:ph type="ftr" sz="quarter" idx="11"/>
          </p:nvPr>
        </p:nvSpPr>
        <p:spPr/>
        <p:txBody>
          <a:bodyPr/>
          <a:lstStyle/>
          <a:p>
            <a:r>
              <a:rPr lang="es-PR" smtClean="0"/>
              <a:t>SAGE1, Inc. septirmbre 2013</a:t>
            </a:r>
            <a:endParaRPr lang="es-PR"/>
          </a:p>
        </p:txBody>
      </p:sp>
      <p:sp>
        <p:nvSpPr>
          <p:cNvPr id="4" name="Slide Number Placeholder 3"/>
          <p:cNvSpPr>
            <a:spLocks noGrp="1"/>
          </p:cNvSpPr>
          <p:nvPr>
            <p:ph type="sldNum" sz="quarter" idx="12"/>
          </p:nvPr>
        </p:nvSpPr>
        <p:spPr/>
        <p:txBody>
          <a:bodyPr/>
          <a:lstStyle/>
          <a:p>
            <a:fld id="{C1C79605-7BE6-434C-AA40-D8F4A567AFCB}" type="slidenum">
              <a:rPr lang="es-PR" smtClean="0"/>
              <a:t>‹#›</a:t>
            </a:fld>
            <a:endParaRPr lang="es-P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489450" y="1920876"/>
            <a:ext cx="3654425" cy="2889249"/>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493776" y="606425"/>
            <a:ext cx="3629025" cy="1041400"/>
          </a:xfrm>
        </p:spPr>
        <p:txBody>
          <a:bodyPr anchor="t">
            <a:normAutofit/>
          </a:bodyPr>
          <a:lstStyle>
            <a:lvl1pPr algn="l">
              <a:defRPr sz="18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495300" y="1920875"/>
            <a:ext cx="3629025" cy="1812925"/>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161A8CB7-7ECA-4892-AD0D-3B5C192262C6}" type="datetime1">
              <a:rPr lang="es-PR" smtClean="0"/>
              <a:t>19/09/2013</a:t>
            </a:fld>
            <a:endParaRPr lang="es-PR"/>
          </a:p>
        </p:txBody>
      </p:sp>
      <p:sp>
        <p:nvSpPr>
          <p:cNvPr id="9" name="Slide Number Placeholder 8"/>
          <p:cNvSpPr>
            <a:spLocks noGrp="1"/>
          </p:cNvSpPr>
          <p:nvPr>
            <p:ph type="sldNum" sz="quarter" idx="11"/>
          </p:nvPr>
        </p:nvSpPr>
        <p:spPr/>
        <p:txBody>
          <a:bodyPr/>
          <a:lstStyle/>
          <a:p>
            <a:fld id="{C1C79605-7BE6-434C-AA40-D8F4A567AFCB}" type="slidenum">
              <a:rPr lang="es-PR" smtClean="0"/>
              <a:t>‹#›</a:t>
            </a:fld>
            <a:endParaRPr lang="es-PR"/>
          </a:p>
        </p:txBody>
      </p:sp>
      <p:sp>
        <p:nvSpPr>
          <p:cNvPr id="10" name="Footer Placeholder 9"/>
          <p:cNvSpPr>
            <a:spLocks noGrp="1"/>
          </p:cNvSpPr>
          <p:nvPr>
            <p:ph type="ftr" sz="quarter" idx="12"/>
          </p:nvPr>
        </p:nvSpPr>
        <p:spPr>
          <a:xfrm>
            <a:off x="493776" y="6356350"/>
            <a:ext cx="5102352" cy="365125"/>
          </a:xfrm>
        </p:spPr>
        <p:txBody>
          <a:bodyPr/>
          <a:lstStyle/>
          <a:p>
            <a:r>
              <a:rPr lang="es-PR" smtClean="0"/>
              <a:t>SAGE1, Inc. septirmbre 2013</a:t>
            </a:r>
            <a:endParaRPr lang="es-P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3776" y="600074"/>
            <a:ext cx="2074862" cy="1981201"/>
          </a:xfrm>
          <a:ln>
            <a:noFill/>
          </a:ln>
        </p:spPr>
        <p:txBody>
          <a:bodyPr anchor="t">
            <a:normAutofit/>
          </a:bodyPr>
          <a:lstStyle>
            <a:lvl1pPr algn="l">
              <a:defRPr sz="1800" b="0"/>
            </a:lvl1pPr>
          </a:lstStyle>
          <a:p>
            <a:r>
              <a:rPr lang="en-US" smtClean="0"/>
              <a:t>Click to edit Master title style</a:t>
            </a:r>
            <a:endParaRPr lang="en-US" dirty="0"/>
          </a:p>
        </p:txBody>
      </p:sp>
      <p:sp>
        <p:nvSpPr>
          <p:cNvPr id="3" name="Picture Placeholder 2"/>
          <p:cNvSpPr>
            <a:spLocks noGrp="1"/>
          </p:cNvSpPr>
          <p:nvPr>
            <p:ph type="pic" idx="1"/>
          </p:nvPr>
        </p:nvSpPr>
        <p:spPr>
          <a:xfrm>
            <a:off x="2963862" y="1650999"/>
            <a:ext cx="5627687" cy="42207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2963862" y="614363"/>
            <a:ext cx="3741738" cy="909637"/>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14C6C788-E4CB-4AC4-A169-17EDFC8E11F1}" type="datetime1">
              <a:rPr lang="es-PR" smtClean="0"/>
              <a:t>19/09/2013</a:t>
            </a:fld>
            <a:endParaRPr lang="es-PR"/>
          </a:p>
        </p:txBody>
      </p:sp>
      <p:sp>
        <p:nvSpPr>
          <p:cNvPr id="9" name="Slide Number Placeholder 8"/>
          <p:cNvSpPr>
            <a:spLocks noGrp="1"/>
          </p:cNvSpPr>
          <p:nvPr>
            <p:ph type="sldNum" sz="quarter" idx="11"/>
          </p:nvPr>
        </p:nvSpPr>
        <p:spPr/>
        <p:txBody>
          <a:bodyPr/>
          <a:lstStyle/>
          <a:p>
            <a:fld id="{C1C79605-7BE6-434C-AA40-D8F4A567AFCB}" type="slidenum">
              <a:rPr lang="es-PR" smtClean="0"/>
              <a:t>‹#›</a:t>
            </a:fld>
            <a:endParaRPr lang="es-PR"/>
          </a:p>
        </p:txBody>
      </p:sp>
      <p:sp>
        <p:nvSpPr>
          <p:cNvPr id="10" name="Footer Placeholder 9"/>
          <p:cNvSpPr>
            <a:spLocks noGrp="1"/>
          </p:cNvSpPr>
          <p:nvPr>
            <p:ph type="ftr" sz="quarter" idx="12"/>
          </p:nvPr>
        </p:nvSpPr>
        <p:spPr>
          <a:xfrm>
            <a:off x="493776" y="6356350"/>
            <a:ext cx="5102352" cy="365125"/>
          </a:xfrm>
        </p:spPr>
        <p:txBody>
          <a:bodyPr/>
          <a:lstStyle/>
          <a:p>
            <a:r>
              <a:rPr lang="es-PR" smtClean="0"/>
              <a:t>SAGE1, Inc. septirmbre 2013</a:t>
            </a:r>
            <a:endParaRPr lang="es-P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1554480"/>
            <a:ext cx="2073348" cy="1979466"/>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454400" y="1547036"/>
            <a:ext cx="4222308" cy="388620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162800" y="189468"/>
            <a:ext cx="1828800" cy="365125"/>
          </a:xfrm>
          <a:prstGeom prst="rect">
            <a:avLst/>
          </a:prstGeom>
        </p:spPr>
        <p:txBody>
          <a:bodyPr vert="horz" lIns="91440" tIns="45720" rIns="91440" bIns="45720" rtlCol="0" anchor="t"/>
          <a:lstStyle>
            <a:lvl1pPr algn="l">
              <a:defRPr sz="1200">
                <a:solidFill>
                  <a:schemeClr val="tx1">
                    <a:tint val="75000"/>
                  </a:schemeClr>
                </a:solidFill>
              </a:defRPr>
            </a:lvl1pPr>
          </a:lstStyle>
          <a:p>
            <a:fld id="{8F90A22E-DA51-4CFB-B608-FEE9C8CB71CC}" type="datetime1">
              <a:rPr lang="es-PR" smtClean="0"/>
              <a:t>19/09/2013</a:t>
            </a:fld>
            <a:endParaRPr lang="es-PR"/>
          </a:p>
        </p:txBody>
      </p:sp>
      <p:sp>
        <p:nvSpPr>
          <p:cNvPr id="5" name="Footer Placeholder 4"/>
          <p:cNvSpPr>
            <a:spLocks noGrp="1"/>
          </p:cNvSpPr>
          <p:nvPr>
            <p:ph type="ftr" sz="quarter" idx="3"/>
          </p:nvPr>
        </p:nvSpPr>
        <p:spPr>
          <a:xfrm>
            <a:off x="1069848" y="6356350"/>
            <a:ext cx="5102352" cy="365125"/>
          </a:xfrm>
          <a:prstGeom prst="rect">
            <a:avLst/>
          </a:prstGeom>
        </p:spPr>
        <p:txBody>
          <a:bodyPr vert="horz" lIns="91440" tIns="45720" rIns="91440" bIns="45720" rtlCol="0" anchor="t"/>
          <a:lstStyle>
            <a:lvl1pPr algn="l">
              <a:defRPr sz="1200">
                <a:solidFill>
                  <a:schemeClr val="tx1"/>
                </a:solidFill>
              </a:defRPr>
            </a:lvl1pPr>
          </a:lstStyle>
          <a:p>
            <a:r>
              <a:rPr lang="es-PR" smtClean="0"/>
              <a:t>SAGE1, Inc. septirmbre 2013</a:t>
            </a:r>
            <a:endParaRPr lang="es-PR"/>
          </a:p>
        </p:txBody>
      </p:sp>
      <p:sp>
        <p:nvSpPr>
          <p:cNvPr id="6" name="Slide Number Placeholder 5"/>
          <p:cNvSpPr>
            <a:spLocks noGrp="1"/>
          </p:cNvSpPr>
          <p:nvPr>
            <p:ph type="sldNum" sz="quarter" idx="4"/>
          </p:nvPr>
        </p:nvSpPr>
        <p:spPr>
          <a:xfrm>
            <a:off x="7159752" y="6356350"/>
            <a:ext cx="1137684" cy="365125"/>
          </a:xfrm>
          <a:prstGeom prst="rect">
            <a:avLst/>
          </a:prstGeom>
        </p:spPr>
        <p:txBody>
          <a:bodyPr vert="horz" lIns="91440" tIns="45720" rIns="91440" bIns="45720" rtlCol="0" anchor="t"/>
          <a:lstStyle>
            <a:lvl1pPr algn="l">
              <a:defRPr sz="1200">
                <a:solidFill>
                  <a:schemeClr val="tx1">
                    <a:tint val="75000"/>
                  </a:schemeClr>
                </a:solidFill>
              </a:defRPr>
            </a:lvl1pPr>
          </a:lstStyle>
          <a:p>
            <a:fld id="{C1C79605-7BE6-434C-AA40-D8F4A567AFCB}" type="slidenum">
              <a:rPr lang="es-PR" smtClean="0"/>
              <a:t>‹#›</a:t>
            </a:fld>
            <a:endParaRPr lang="es-PR"/>
          </a:p>
        </p:txBody>
      </p:sp>
    </p:spTree>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iming>
    <p:tnLst>
      <p:par>
        <p:cTn id="1" dur="indefinite" restart="never" nodeType="tmRoot"/>
      </p:par>
    </p:tnLst>
  </p:timing>
  <p:hf sldNum="0" hdr="0" dt="0"/>
  <p:txStyles>
    <p:titleStyle>
      <a:lvl1pPr algn="l" defTabSz="914400" rtl="0" eaLnBrk="1" latinLnBrk="0" hangingPunct="1">
        <a:spcBef>
          <a:spcPct val="0"/>
        </a:spcBef>
        <a:buNone/>
        <a:defRPr sz="18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7.wm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jpeg"/><Relationship Id="rId2" Type="http://schemas.openxmlformats.org/officeDocument/2006/relationships/image" Target="../media/image28.jp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31.png"/><Relationship Id="rId4" Type="http://schemas.openxmlformats.org/officeDocument/2006/relationships/image" Target="../media/image30.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5.xml"/><Relationship Id="rId7" Type="http://schemas.openxmlformats.org/officeDocument/2006/relationships/image" Target="../media/image5.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4.wmf"/><Relationship Id="rId4" Type="http://schemas.openxmlformats.org/officeDocument/2006/relationships/oleObject" Target="../embeddings/oleObject1.bin"/><Relationship Id="rId9" Type="http://schemas.openxmlformats.org/officeDocument/2006/relationships/image" Target="../media/image6.wmf"/></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gif"/></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85800" y="1524000"/>
            <a:ext cx="3556000" cy="3340100"/>
          </a:xfrm>
        </p:spPr>
      </p:pic>
      <p:sp>
        <p:nvSpPr>
          <p:cNvPr id="4" name="Title 3"/>
          <p:cNvSpPr>
            <a:spLocks noGrp="1"/>
          </p:cNvSpPr>
          <p:nvPr>
            <p:ph type="title"/>
          </p:nvPr>
        </p:nvSpPr>
        <p:spPr>
          <a:xfrm>
            <a:off x="5181600" y="2819400"/>
            <a:ext cx="2895600" cy="762000"/>
          </a:xfrm>
          <a:prstGeom prst="flowChartPreparation">
            <a:avLst/>
          </a:prstGeom>
          <a:ln/>
        </p:spPr>
        <p:style>
          <a:lnRef idx="2">
            <a:schemeClr val="accent3">
              <a:shade val="50000"/>
            </a:schemeClr>
          </a:lnRef>
          <a:fillRef idx="1">
            <a:schemeClr val="accent3"/>
          </a:fillRef>
          <a:effectRef idx="0">
            <a:schemeClr val="accent3"/>
          </a:effectRef>
          <a:fontRef idx="minor">
            <a:schemeClr val="lt1"/>
          </a:fontRef>
        </p:style>
        <p:txBody>
          <a:bodyPr>
            <a:normAutofit fontScale="90000"/>
          </a:bodyPr>
          <a:lstStyle/>
          <a:p>
            <a:pPr algn="ctr"/>
            <a:r>
              <a:rPr lang="es-PR" sz="4800" b="1" dirty="0" smtClean="0">
                <a:latin typeface="Balloon" panose="020B0300000000020000" pitchFamily="34" charset="0"/>
                <a:ea typeface="Batang" panose="02030600000101010101" pitchFamily="18" charset="-127"/>
              </a:rPr>
              <a:t>El SIG</a:t>
            </a:r>
            <a:endParaRPr lang="es-PR" sz="4800" b="1" dirty="0">
              <a:latin typeface="Balloon" panose="020B0300000000020000" pitchFamily="34" charset="0"/>
              <a:ea typeface="Batang" panose="02030600000101010101" pitchFamily="18" charset="-127"/>
            </a:endParaRPr>
          </a:p>
        </p:txBody>
      </p:sp>
      <p:sp>
        <p:nvSpPr>
          <p:cNvPr id="7" name="TextBox 6"/>
          <p:cNvSpPr txBox="1"/>
          <p:nvPr/>
        </p:nvSpPr>
        <p:spPr>
          <a:xfrm>
            <a:off x="533400" y="457200"/>
            <a:ext cx="7924800" cy="307777"/>
          </a:xfrm>
          <a:prstGeom prst="rect">
            <a:avLst/>
          </a:prstGeom>
          <a:solidFill>
            <a:schemeClr val="tx1"/>
          </a:solidFill>
        </p:spPr>
        <p:txBody>
          <a:bodyPr wrap="square" rtlCol="0">
            <a:spAutoFit/>
          </a:bodyPr>
          <a:lstStyle/>
          <a:p>
            <a:pPr algn="ctr"/>
            <a:r>
              <a:rPr lang="es-PR" sz="1400" dirty="0" smtClean="0">
                <a:solidFill>
                  <a:schemeClr val="accent2">
                    <a:lumMod val="50000"/>
                  </a:schemeClr>
                </a:solidFill>
                <a:latin typeface="+mj-lt"/>
              </a:rPr>
              <a:t>Semana Nacional 4-H  - DÍA NACIONAL DE CIENCIAS DE LA JUVENTUD 4-H </a:t>
            </a:r>
            <a:endParaRPr lang="es-PR" sz="1400" dirty="0">
              <a:solidFill>
                <a:schemeClr val="accent2">
                  <a:lumMod val="50000"/>
                </a:schemeClr>
              </a:solidFill>
              <a:latin typeface="+mj-lt"/>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5790718"/>
            <a:ext cx="1143000" cy="878305"/>
          </a:xfrm>
          <a:prstGeom prst="rect">
            <a:avLst/>
          </a:prstGeom>
        </p:spPr>
      </p:pic>
      <p:sp>
        <p:nvSpPr>
          <p:cNvPr id="9" name="Footer Placeholder 8"/>
          <p:cNvSpPr>
            <a:spLocks noGrp="1"/>
          </p:cNvSpPr>
          <p:nvPr>
            <p:ph type="ftr" sz="quarter" idx="16"/>
          </p:nvPr>
        </p:nvSpPr>
        <p:spPr/>
        <p:txBody>
          <a:bodyPr/>
          <a:lstStyle/>
          <a:p>
            <a:r>
              <a:rPr lang="es-PR" smtClean="0"/>
              <a:t>SAGE1, Inc. septirmbre 2013</a:t>
            </a:r>
            <a:endParaRPr lang="es-PR"/>
          </a:p>
        </p:txBody>
      </p:sp>
      <p:sp>
        <p:nvSpPr>
          <p:cNvPr id="2" name="TextBox 1"/>
          <p:cNvSpPr txBox="1"/>
          <p:nvPr/>
        </p:nvSpPr>
        <p:spPr>
          <a:xfrm>
            <a:off x="5257800" y="4343400"/>
            <a:ext cx="3429000" cy="923330"/>
          </a:xfrm>
          <a:prstGeom prst="rect">
            <a:avLst/>
          </a:prstGeom>
          <a:noFill/>
        </p:spPr>
        <p:txBody>
          <a:bodyPr wrap="square" rtlCol="0">
            <a:spAutoFit/>
          </a:bodyPr>
          <a:lstStyle/>
          <a:p>
            <a:r>
              <a:rPr lang="es-PR" b="1" dirty="0" smtClean="0">
                <a:solidFill>
                  <a:schemeClr val="bg1">
                    <a:lumMod val="95000"/>
                    <a:lumOff val="5000"/>
                  </a:schemeClr>
                </a:solidFill>
                <a:latin typeface="Adelon" panose="00000500000000000000" pitchFamily="2" charset="0"/>
                <a:ea typeface="Adelon" panose="00000500000000000000" pitchFamily="2" charset="0"/>
              </a:rPr>
              <a:t>Recopilado y Traducido por: </a:t>
            </a:r>
          </a:p>
          <a:p>
            <a:r>
              <a:rPr lang="es-PR" b="1" dirty="0" smtClean="0">
                <a:solidFill>
                  <a:schemeClr val="bg1">
                    <a:lumMod val="95000"/>
                    <a:lumOff val="5000"/>
                  </a:schemeClr>
                </a:solidFill>
                <a:latin typeface="Adelon" panose="00000500000000000000" pitchFamily="2" charset="0"/>
                <a:ea typeface="Adelon" panose="00000500000000000000" pitchFamily="2" charset="0"/>
              </a:rPr>
              <a:t>Sr. Sandy Hernández</a:t>
            </a:r>
          </a:p>
          <a:p>
            <a:r>
              <a:rPr lang="es-PR" b="1" dirty="0" smtClean="0">
                <a:solidFill>
                  <a:schemeClr val="bg1">
                    <a:lumMod val="95000"/>
                    <a:lumOff val="5000"/>
                  </a:schemeClr>
                </a:solidFill>
                <a:latin typeface="Adelon" panose="00000500000000000000" pitchFamily="2" charset="0"/>
                <a:ea typeface="Adelon" panose="00000500000000000000" pitchFamily="2" charset="0"/>
              </a:rPr>
              <a:t>Líder Voluntario 4-H</a:t>
            </a:r>
            <a:endParaRPr lang="es-PR" b="1" dirty="0">
              <a:solidFill>
                <a:schemeClr val="bg1">
                  <a:lumMod val="95000"/>
                  <a:lumOff val="5000"/>
                </a:schemeClr>
              </a:solidFill>
              <a:latin typeface="Adelon" panose="00000500000000000000" pitchFamily="2" charset="0"/>
              <a:ea typeface="Adelon" panose="00000500000000000000" pitchFamily="2" charset="0"/>
            </a:endParaRPr>
          </a:p>
        </p:txBody>
      </p:sp>
    </p:spTree>
    <p:extLst>
      <p:ext uri="{BB962C8B-B14F-4D97-AF65-F5344CB8AC3E}">
        <p14:creationId xmlns:p14="http://schemas.microsoft.com/office/powerpoint/2010/main" val="207332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s-PR" smtClean="0"/>
              <a:t>SAGE1, Inc. septirmbre 2013</a:t>
            </a:r>
            <a:endParaRPr lang="es-PR"/>
          </a:p>
        </p:txBody>
      </p:sp>
      <p:sp>
        <p:nvSpPr>
          <p:cNvPr id="3" name="TextBox 2"/>
          <p:cNvSpPr txBox="1"/>
          <p:nvPr/>
        </p:nvSpPr>
        <p:spPr>
          <a:xfrm>
            <a:off x="304800" y="685800"/>
            <a:ext cx="8229600" cy="649188"/>
          </a:xfrm>
          <a:prstGeom prst="ellipse">
            <a:avLst/>
          </a:prstGeom>
          <a:solidFill>
            <a:schemeClr val="tx1"/>
          </a:solidFill>
          <a:ln>
            <a:solidFill>
              <a:schemeClr val="bg2"/>
            </a:solidFill>
          </a:ln>
        </p:spPr>
        <p:txBody>
          <a:bodyPr wrap="square" rtlCol="0">
            <a:spAutoFit/>
          </a:bodyPr>
          <a:lstStyle/>
          <a:p>
            <a:pPr algn="ctr"/>
            <a:r>
              <a:rPr lang="es-PR" sz="2400" b="1" dirty="0" smtClean="0">
                <a:solidFill>
                  <a:schemeClr val="bg1">
                    <a:lumMod val="95000"/>
                    <a:lumOff val="5000"/>
                  </a:schemeClr>
                </a:solidFill>
              </a:rPr>
              <a:t>¿Qué información geográfica se necesita?</a:t>
            </a:r>
          </a:p>
        </p:txBody>
      </p:sp>
      <p:sp>
        <p:nvSpPr>
          <p:cNvPr id="4" name="TextBox 3"/>
          <p:cNvSpPr txBox="1"/>
          <p:nvPr/>
        </p:nvSpPr>
        <p:spPr>
          <a:xfrm>
            <a:off x="1600200" y="1828800"/>
            <a:ext cx="6019800" cy="1938992"/>
          </a:xfrm>
          <a:prstGeom prst="rect">
            <a:avLst/>
          </a:prstGeom>
          <a:noFill/>
        </p:spPr>
        <p:txBody>
          <a:bodyPr wrap="square" rtlCol="0">
            <a:spAutoFit/>
          </a:bodyPr>
          <a:lstStyle/>
          <a:p>
            <a:r>
              <a:rPr lang="es-PR" sz="2400" b="1" dirty="0" smtClean="0">
                <a:latin typeface="Calibri"/>
              </a:rPr>
              <a:t>¿Dónde están ubicados los edificios?</a:t>
            </a:r>
            <a:endParaRPr lang="es-PR" sz="2400" b="1" dirty="0" smtClean="0"/>
          </a:p>
          <a:p>
            <a:r>
              <a:rPr lang="es-PR" sz="2400" b="1" dirty="0" smtClean="0">
                <a:latin typeface="Calibri"/>
              </a:rPr>
              <a:t>¿</a:t>
            </a:r>
            <a:r>
              <a:rPr lang="es-PR" sz="2400" b="1" dirty="0" smtClean="0"/>
              <a:t>Dónde están las áreas verdes?</a:t>
            </a:r>
          </a:p>
          <a:p>
            <a:r>
              <a:rPr lang="es-PR" sz="2400" b="1" dirty="0" smtClean="0">
                <a:latin typeface="Calibri"/>
              </a:rPr>
              <a:t>¿Hay estacionamiento</a:t>
            </a:r>
            <a:r>
              <a:rPr lang="es-PR" sz="2400" b="1" dirty="0" smtClean="0"/>
              <a:t>?</a:t>
            </a:r>
          </a:p>
          <a:p>
            <a:r>
              <a:rPr lang="es-PR" sz="2400" b="1" dirty="0">
                <a:latin typeface="Calibri"/>
              </a:rPr>
              <a:t>¿</a:t>
            </a:r>
            <a:r>
              <a:rPr lang="es-PR" sz="2400" b="1" dirty="0" smtClean="0"/>
              <a:t>Existen cuerpos de agua?</a:t>
            </a:r>
          </a:p>
          <a:p>
            <a:r>
              <a:rPr lang="es-PR" sz="2400" b="1" dirty="0" smtClean="0">
                <a:latin typeface="Calibri"/>
              </a:rPr>
              <a:t>¿</a:t>
            </a:r>
            <a:r>
              <a:rPr lang="es-PR" sz="2400" b="1" dirty="0" smtClean="0"/>
              <a:t>Hay negocios en el área?</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767792"/>
            <a:ext cx="4505325" cy="2867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03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down)">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s-PR" smtClean="0"/>
              <a:t>SAGE1, Inc. septirmbre 2013</a:t>
            </a:r>
            <a:endParaRPr lang="es-PR"/>
          </a:p>
        </p:txBody>
      </p:sp>
      <p:sp>
        <p:nvSpPr>
          <p:cNvPr id="3" name="TextBox 2"/>
          <p:cNvSpPr txBox="1"/>
          <p:nvPr/>
        </p:nvSpPr>
        <p:spPr>
          <a:xfrm>
            <a:off x="304800" y="685800"/>
            <a:ext cx="8229600" cy="649188"/>
          </a:xfrm>
          <a:prstGeom prst="ellipse">
            <a:avLst/>
          </a:prstGeom>
          <a:solidFill>
            <a:schemeClr val="tx1"/>
          </a:solidFill>
          <a:ln>
            <a:solidFill>
              <a:schemeClr val="bg2"/>
            </a:solidFill>
          </a:ln>
        </p:spPr>
        <p:txBody>
          <a:bodyPr wrap="square" rtlCol="0">
            <a:spAutoFit/>
          </a:bodyPr>
          <a:lstStyle/>
          <a:p>
            <a:pPr algn="ctr"/>
            <a:r>
              <a:rPr lang="es-PR" sz="2400" b="1" dirty="0" smtClean="0">
                <a:solidFill>
                  <a:schemeClr val="bg1">
                    <a:lumMod val="95000"/>
                    <a:lumOff val="5000"/>
                  </a:schemeClr>
                </a:solidFill>
              </a:rPr>
              <a:t>¿Cómo se organiza la información?</a:t>
            </a:r>
          </a:p>
        </p:txBody>
      </p:sp>
      <p:sp>
        <p:nvSpPr>
          <p:cNvPr id="4" name="TextBox 3"/>
          <p:cNvSpPr txBox="1"/>
          <p:nvPr/>
        </p:nvSpPr>
        <p:spPr>
          <a:xfrm>
            <a:off x="1600200" y="1828800"/>
            <a:ext cx="6019800" cy="2677656"/>
          </a:xfrm>
          <a:prstGeom prst="rect">
            <a:avLst/>
          </a:prstGeom>
          <a:noFill/>
        </p:spPr>
        <p:txBody>
          <a:bodyPr wrap="square" rtlCol="0">
            <a:spAutoFit/>
          </a:bodyPr>
          <a:lstStyle/>
          <a:p>
            <a:r>
              <a:rPr lang="es-PR" sz="2400" b="1" dirty="0" smtClean="0">
                <a:latin typeface="Calibri"/>
              </a:rPr>
              <a:t>Las capas son como un Sándwich:</a:t>
            </a:r>
          </a:p>
          <a:p>
            <a:r>
              <a:rPr lang="es-PR" sz="2400" b="1" dirty="0" smtClean="0">
                <a:latin typeface="Calibri"/>
              </a:rPr>
              <a:t>Edificios</a:t>
            </a:r>
          </a:p>
          <a:p>
            <a:r>
              <a:rPr lang="es-PR" sz="2400" b="1" dirty="0" smtClean="0">
                <a:latin typeface="Calibri"/>
              </a:rPr>
              <a:t>Calles</a:t>
            </a:r>
          </a:p>
          <a:p>
            <a:r>
              <a:rPr lang="es-PR" sz="2400" b="1" dirty="0" smtClean="0">
                <a:latin typeface="Calibri"/>
              </a:rPr>
              <a:t>Arboles</a:t>
            </a:r>
          </a:p>
          <a:p>
            <a:r>
              <a:rPr lang="es-PR" sz="2400" b="1" dirty="0" smtClean="0">
                <a:latin typeface="Calibri"/>
              </a:rPr>
              <a:t>Estacionamiento</a:t>
            </a:r>
          </a:p>
          <a:p>
            <a:r>
              <a:rPr lang="es-PR" sz="2400" b="1" dirty="0" smtClean="0">
                <a:latin typeface="Calibri"/>
              </a:rPr>
              <a:t>Ríos </a:t>
            </a:r>
          </a:p>
          <a:p>
            <a:endParaRPr lang="en-US" sz="2400" b="1" dirty="0" smtClean="0">
              <a:latin typeface="Calibri"/>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362200"/>
            <a:ext cx="2809875"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65492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s-PR" smtClean="0"/>
              <a:t>SAGE1, Inc. septirmbre 2013</a:t>
            </a:r>
            <a:endParaRPr lang="es-PR"/>
          </a:p>
        </p:txBody>
      </p:sp>
      <p:sp>
        <p:nvSpPr>
          <p:cNvPr id="7" name="Rectangle 2"/>
          <p:cNvSpPr txBox="1">
            <a:spLocks noChangeArrowheads="1"/>
          </p:cNvSpPr>
          <p:nvPr/>
        </p:nvSpPr>
        <p:spPr>
          <a:xfrm>
            <a:off x="914400" y="482600"/>
            <a:ext cx="7315200" cy="482600"/>
          </a:xfrm>
          <a:prstGeom prst="rect">
            <a:avLst/>
          </a:prstGeom>
        </p:spPr>
        <p:txBody>
          <a:bodyPr/>
          <a:lstStyle>
            <a:lvl1pPr algn="l" defTabSz="914400" rtl="0" eaLnBrk="1" latinLnBrk="0" hangingPunct="1">
              <a:spcBef>
                <a:spcPct val="0"/>
              </a:spcBef>
              <a:buNone/>
              <a:defRPr sz="18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PR" altLang="es-PR" sz="3000" dirty="0" smtClean="0"/>
              <a:t>Repaso</a:t>
            </a:r>
          </a:p>
        </p:txBody>
      </p:sp>
      <p:sp>
        <p:nvSpPr>
          <p:cNvPr id="8" name="Rectangle 3"/>
          <p:cNvSpPr txBox="1">
            <a:spLocks noChangeArrowheads="1"/>
          </p:cNvSpPr>
          <p:nvPr/>
        </p:nvSpPr>
        <p:spPr>
          <a:xfrm>
            <a:off x="533400" y="1003300"/>
            <a:ext cx="8153400" cy="4406900"/>
          </a:xfrm>
          <a:prstGeom prst="rect">
            <a:avLst/>
          </a:prstGeom>
        </p:spPr>
        <p:txBody>
          <a:bodyPr/>
          <a:lstStyle>
            <a:lvl1pPr marL="274320" indent="-27432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lnSpc>
                <a:spcPct val="90000"/>
              </a:lnSpc>
              <a:defRPr/>
            </a:pPr>
            <a:r>
              <a:rPr lang="es-PR" sz="2400" dirty="0" smtClean="0">
                <a:latin typeface="Calibri"/>
              </a:rPr>
              <a:t>¿</a:t>
            </a:r>
            <a:r>
              <a:rPr lang="es-PR" sz="2400" dirty="0" smtClean="0"/>
              <a:t>Que es el SIG?</a:t>
            </a:r>
          </a:p>
          <a:p>
            <a:pPr lvl="1">
              <a:lnSpc>
                <a:spcPct val="90000"/>
              </a:lnSpc>
              <a:defRPr/>
            </a:pPr>
            <a:r>
              <a:rPr lang="es-PR" sz="2000" dirty="0" smtClean="0"/>
              <a:t>Un sistema de información geográfico</a:t>
            </a:r>
          </a:p>
          <a:p>
            <a:pPr>
              <a:lnSpc>
                <a:spcPct val="90000"/>
              </a:lnSpc>
              <a:defRPr/>
            </a:pPr>
            <a:r>
              <a:rPr lang="es-PR" sz="2400" dirty="0" smtClean="0">
                <a:latin typeface="Calibri"/>
              </a:rPr>
              <a:t>¿</a:t>
            </a:r>
            <a:r>
              <a:rPr lang="es-PR" sz="2400" dirty="0" smtClean="0"/>
              <a:t>Cuales son los dos tipos de datos geográfico?</a:t>
            </a:r>
          </a:p>
          <a:p>
            <a:pPr lvl="1">
              <a:lnSpc>
                <a:spcPct val="90000"/>
              </a:lnSpc>
              <a:defRPr/>
            </a:pPr>
            <a:r>
              <a:rPr lang="es-PR" sz="2000" dirty="0" smtClean="0"/>
              <a:t>Lugar</a:t>
            </a:r>
          </a:p>
          <a:p>
            <a:pPr lvl="1">
              <a:lnSpc>
                <a:spcPct val="90000"/>
              </a:lnSpc>
              <a:defRPr/>
            </a:pPr>
            <a:r>
              <a:rPr lang="es-PR" sz="2000" dirty="0" smtClean="0"/>
              <a:t>Atributo</a:t>
            </a:r>
          </a:p>
          <a:p>
            <a:pPr>
              <a:lnSpc>
                <a:spcPct val="90000"/>
              </a:lnSpc>
              <a:defRPr/>
            </a:pPr>
            <a:r>
              <a:rPr lang="es-PR" sz="2400" dirty="0" smtClean="0">
                <a:latin typeface="Calibri"/>
              </a:rPr>
              <a:t>¿</a:t>
            </a:r>
            <a:r>
              <a:rPr lang="es-PR" sz="2400" dirty="0" smtClean="0"/>
              <a:t>Cuales son las partes del SIG?</a:t>
            </a:r>
          </a:p>
          <a:p>
            <a:pPr lvl="1">
              <a:lnSpc>
                <a:spcPct val="90000"/>
              </a:lnSpc>
              <a:defRPr/>
            </a:pPr>
            <a:r>
              <a:rPr lang="es-PR" sz="2000" dirty="0" smtClean="0"/>
              <a:t>Una computadora</a:t>
            </a:r>
          </a:p>
          <a:p>
            <a:pPr lvl="1">
              <a:lnSpc>
                <a:spcPct val="90000"/>
              </a:lnSpc>
              <a:defRPr/>
            </a:pPr>
            <a:r>
              <a:rPr lang="es-PR" sz="2000" dirty="0" smtClean="0"/>
              <a:t>Programa</a:t>
            </a:r>
          </a:p>
          <a:p>
            <a:pPr lvl="1">
              <a:lnSpc>
                <a:spcPct val="90000"/>
              </a:lnSpc>
              <a:defRPr/>
            </a:pPr>
            <a:r>
              <a:rPr lang="es-PR" sz="2000" dirty="0" smtClean="0"/>
              <a:t>La información geográfica</a:t>
            </a:r>
          </a:p>
          <a:p>
            <a:pPr lvl="1">
              <a:lnSpc>
                <a:spcPct val="90000"/>
              </a:lnSpc>
              <a:defRPr/>
            </a:pPr>
            <a:r>
              <a:rPr lang="es-PR" sz="2000" dirty="0" smtClean="0"/>
              <a:t>Personas</a:t>
            </a:r>
          </a:p>
          <a:p>
            <a:pPr lvl="1">
              <a:lnSpc>
                <a:spcPct val="90000"/>
              </a:lnSpc>
              <a:defRPr/>
            </a:pPr>
            <a:endParaRPr lang="es-PR" sz="2000" dirty="0" smtClean="0"/>
          </a:p>
          <a:p>
            <a:pPr marL="457200" lvl="1" indent="0">
              <a:lnSpc>
                <a:spcPct val="90000"/>
              </a:lnSpc>
              <a:buNone/>
              <a:defRPr/>
            </a:pPr>
            <a:r>
              <a:rPr lang="es-PR" sz="2400" dirty="0" smtClean="0">
                <a:latin typeface="Calibri"/>
              </a:rPr>
              <a:t>¿</a:t>
            </a:r>
            <a:r>
              <a:rPr lang="es-PR" sz="2400" dirty="0" smtClean="0"/>
              <a:t>Para que podemos utilizar el SIG?</a:t>
            </a:r>
          </a:p>
          <a:p>
            <a:pPr lvl="1">
              <a:lnSpc>
                <a:spcPct val="90000"/>
              </a:lnSpc>
              <a:defRPr/>
            </a:pPr>
            <a:r>
              <a:rPr lang="es-PR" sz="2000" dirty="0" smtClean="0"/>
              <a:t>Colectar, almacenar, y editar la  información geográfica</a:t>
            </a:r>
          </a:p>
          <a:p>
            <a:pPr lvl="1">
              <a:lnSpc>
                <a:spcPct val="90000"/>
              </a:lnSpc>
              <a:defRPr/>
            </a:pPr>
            <a:r>
              <a:rPr lang="es-PR" sz="2000" dirty="0" smtClean="0"/>
              <a:t>Visualizar la información geográfica</a:t>
            </a:r>
          </a:p>
          <a:p>
            <a:pPr lvl="1">
              <a:lnSpc>
                <a:spcPct val="90000"/>
              </a:lnSpc>
              <a:defRPr/>
            </a:pPr>
            <a:r>
              <a:rPr lang="es-PR" sz="2000" dirty="0" smtClean="0"/>
              <a:t>Encontrar la contestación de la pregunta (pregunta y análisis</a:t>
            </a:r>
            <a:r>
              <a:rPr lang="en-US" sz="2000" dirty="0" smtClean="0"/>
              <a:t>)</a:t>
            </a:r>
          </a:p>
        </p:txBody>
      </p:sp>
    </p:spTree>
    <p:extLst>
      <p:ext uri="{BB962C8B-B14F-4D97-AF65-F5344CB8AC3E}">
        <p14:creationId xmlns:p14="http://schemas.microsoft.com/office/powerpoint/2010/main" val="569938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subTnLst>
                                    <p:audio>
                                      <p:cMediaNode mute="1">
                                        <p:cTn display="0" masterRel="sameClick">
                                          <p:stCondLst>
                                            <p:cond evt="begin" delay="0">
                                              <p:tn val="9"/>
                                            </p:cond>
                                          </p:stCondLst>
                                          <p:endCondLst>
                                            <p:cond evt="onStopAudio" delay="0">
                                              <p:tgtEl>
                                                <p:sldTgt/>
                                              </p:tgtEl>
                                            </p:cond>
                                          </p:endCondLst>
                                        </p:cTn>
                                        <p:tgtEl>
                                          <p:sndTgt r:embed="rId3" name="WHISTLUP.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subTnLst>
                                    <p:audio>
                                      <p:cMediaNode mute="1">
                                        <p:cTn display="0" masterRel="sameClick">
                                          <p:stCondLst>
                                            <p:cond evt="begin" delay="0">
                                              <p:tn val="13"/>
                                            </p:cond>
                                          </p:stCondLst>
                                          <p:endCondLst>
                                            <p:cond evt="onStopAudio" delay="0">
                                              <p:tgtEl>
                                                <p:sldTgt/>
                                              </p:tgtEl>
                                            </p:cond>
                                          </p:endCondLst>
                                        </p:cTn>
                                        <p:tgtEl>
                                          <p:sndTgt r:embed="rId3" name="WHISTLUP.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subTnLst>
                                    <p:audio>
                                      <p:cMediaNode mute="1">
                                        <p:cTn display="0" masterRel="sameClick">
                                          <p:stCondLst>
                                            <p:cond evt="begin" delay="0">
                                              <p:tn val="17"/>
                                            </p:cond>
                                          </p:stCondLst>
                                          <p:endCondLst>
                                            <p:cond evt="onStopAudio" delay="0">
                                              <p:tgtEl>
                                                <p:sldTgt/>
                                              </p:tgtEl>
                                            </p:cond>
                                          </p:endCondLst>
                                        </p:cTn>
                                        <p:tgtEl>
                                          <p:sndTgt r:embed="rId3" name="WHISTLUP.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subTnLst>
                                    <p:audio>
                                      <p:cMediaNode mute="1">
                                        <p:cTn display="0" masterRel="sameClick">
                                          <p:stCondLst>
                                            <p:cond evt="begin" delay="0">
                                              <p:tn val="21"/>
                                            </p:cond>
                                          </p:stCondLst>
                                          <p:endCondLst>
                                            <p:cond evt="onStopAudio" delay="0">
                                              <p:tgtEl>
                                                <p:sldTgt/>
                                              </p:tgtEl>
                                            </p:cond>
                                          </p:endCondLst>
                                        </p:cTn>
                                        <p:tgtEl>
                                          <p:sndTgt r:embed="rId3" name="WHISTLUP.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childTnLst>
                                  <p:subTnLst>
                                    <p:audio>
                                      <p:cMediaNode mute="1">
                                        <p:cTn display="0" masterRel="sameClick">
                                          <p:stCondLst>
                                            <p:cond evt="begin" delay="0">
                                              <p:tn val="25"/>
                                            </p:cond>
                                          </p:stCondLst>
                                          <p:endCondLst>
                                            <p:cond evt="onStopAudio" delay="0">
                                              <p:tgtEl>
                                                <p:sldTgt/>
                                              </p:tgtEl>
                                            </p:cond>
                                          </p:endCondLst>
                                        </p:cTn>
                                        <p:tgtEl>
                                          <p:sndTgt r:embed="rId3" name="WHISTLUP.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childTnLst>
                                  <p:subTnLst>
                                    <p:audio>
                                      <p:cMediaNode mute="1">
                                        <p:cTn display="0" masterRel="sameClick">
                                          <p:stCondLst>
                                            <p:cond evt="begin" delay="0">
                                              <p:tn val="29"/>
                                            </p:cond>
                                          </p:stCondLst>
                                          <p:endCondLst>
                                            <p:cond evt="onStopAudio" delay="0">
                                              <p:tgtEl>
                                                <p:sldTgt/>
                                              </p:tgtEl>
                                            </p:cond>
                                          </p:endCondLst>
                                        </p:cTn>
                                        <p:tgtEl>
                                          <p:sndTgt r:embed="rId3" name="WHISTLUP.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childTnLst>
                                  <p:subTnLst>
                                    <p:audio>
                                      <p:cMediaNode mute="1">
                                        <p:cTn display="0" masterRel="sameClick">
                                          <p:stCondLst>
                                            <p:cond evt="begin" delay="0">
                                              <p:tn val="33"/>
                                            </p:cond>
                                          </p:stCondLst>
                                          <p:endCondLst>
                                            <p:cond evt="onStopAudio" delay="0">
                                              <p:tgtEl>
                                                <p:sldTgt/>
                                              </p:tgtEl>
                                            </p:cond>
                                          </p:endCondLst>
                                        </p:cTn>
                                        <p:tgtEl>
                                          <p:sndTgt r:embed="rId3" name="WHISTLUP.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xEl>
                                              <p:pRg st="7" end="7"/>
                                            </p:txEl>
                                          </p:spTgt>
                                        </p:tgtEl>
                                        <p:attrNameLst>
                                          <p:attrName>style.visibility</p:attrName>
                                        </p:attrNameLst>
                                      </p:cBhvr>
                                      <p:to>
                                        <p:strVal val="visible"/>
                                      </p:to>
                                    </p:set>
                                  </p:childTnLst>
                                  <p:subTnLst>
                                    <p:audio>
                                      <p:cMediaNode mute="1">
                                        <p:cTn display="0" masterRel="sameClick">
                                          <p:stCondLst>
                                            <p:cond evt="begin" delay="0">
                                              <p:tn val="37"/>
                                            </p:cond>
                                          </p:stCondLst>
                                          <p:endCondLst>
                                            <p:cond evt="onStopAudio" delay="0">
                                              <p:tgtEl>
                                                <p:sldTgt/>
                                              </p:tgtEl>
                                            </p:cond>
                                          </p:endCondLst>
                                        </p:cTn>
                                        <p:tgtEl>
                                          <p:sndTgt r:embed="rId3" name="WHISTLUP.WAV"/>
                                        </p:tgtEl>
                                      </p:cMediaNode>
                                    </p:audio>
                                  </p:subTnLst>
                                </p:cTn>
                              </p:par>
                              <p:par>
                                <p:cTn id="39" presetID="1" presetClass="entr" presetSubtype="0" fill="hold" grpId="0" nodeType="withEffect">
                                  <p:stCondLst>
                                    <p:cond delay="1000"/>
                                  </p:stCondLst>
                                  <p:childTnLst>
                                    <p:set>
                                      <p:cBhvr>
                                        <p:cTn id="40" dur="1" fill="hold">
                                          <p:stCondLst>
                                            <p:cond delay="0"/>
                                          </p:stCondLst>
                                        </p:cTn>
                                        <p:tgtEl>
                                          <p:spTgt spid="8">
                                            <p:txEl>
                                              <p:pRg st="8" end="8"/>
                                            </p:txEl>
                                          </p:spTgt>
                                        </p:tgtEl>
                                        <p:attrNameLst>
                                          <p:attrName>style.visibility</p:attrName>
                                        </p:attrNameLst>
                                      </p:cBhvr>
                                      <p:to>
                                        <p:strVal val="visible"/>
                                      </p:to>
                                    </p:set>
                                  </p:childTnLst>
                                  <p:subTnLst>
                                    <p:audio>
                                      <p:cMediaNode mute="1">
                                        <p:cTn display="0" masterRel="sameClick">
                                          <p:stCondLst>
                                            <p:cond evt="begin" delay="0">
                                              <p:tn val="39"/>
                                            </p:cond>
                                          </p:stCondLst>
                                          <p:endCondLst>
                                            <p:cond evt="onStopAudio" delay="0">
                                              <p:tgtEl>
                                                <p:sldTgt/>
                                              </p:tgtEl>
                                            </p:cond>
                                          </p:endCondLst>
                                        </p:cTn>
                                        <p:tgtEl>
                                          <p:sndTgt r:embed="rId3" name="WHISTLUP.WAV"/>
                                        </p:tgtEl>
                                      </p:cMediaNode>
                                    </p:audio>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8">
                                            <p:txEl>
                                              <p:pRg st="9" end="9"/>
                                            </p:txEl>
                                          </p:spTgt>
                                        </p:tgtEl>
                                        <p:attrNameLst>
                                          <p:attrName>style.visibility</p:attrName>
                                        </p:attrNameLst>
                                      </p:cBhvr>
                                      <p:to>
                                        <p:strVal val="visible"/>
                                      </p:to>
                                    </p:set>
                                  </p:childTnLst>
                                  <p:subTnLst>
                                    <p:audio>
                                      <p:cMediaNode mute="1">
                                        <p:cTn display="0" masterRel="sameClick">
                                          <p:stCondLst>
                                            <p:cond evt="begin" delay="0">
                                              <p:tn val="43"/>
                                            </p:cond>
                                          </p:stCondLst>
                                          <p:endCondLst>
                                            <p:cond evt="onStopAudio" delay="0">
                                              <p:tgtEl>
                                                <p:sldTgt/>
                                              </p:tgtEl>
                                            </p:cond>
                                          </p:endCondLst>
                                        </p:cTn>
                                        <p:tgtEl>
                                          <p:sndTgt r:embed="rId3" name="WHISTLUP.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
                                            <p:txEl>
                                              <p:pRg st="11" end="11"/>
                                            </p:txEl>
                                          </p:spTgt>
                                        </p:tgtEl>
                                        <p:attrNameLst>
                                          <p:attrName>style.visibility</p:attrName>
                                        </p:attrNameLst>
                                      </p:cBhvr>
                                      <p:to>
                                        <p:strVal val="visible"/>
                                      </p:to>
                                    </p:set>
                                  </p:childTnLst>
                                  <p:subTnLst>
                                    <p:audio>
                                      <p:cMediaNode mute="1">
                                        <p:cTn display="0" masterRel="sameClick">
                                          <p:stCondLst>
                                            <p:cond evt="begin" delay="0">
                                              <p:tn val="47"/>
                                            </p:cond>
                                          </p:stCondLst>
                                          <p:endCondLst>
                                            <p:cond evt="onStopAudio" delay="0">
                                              <p:tgtEl>
                                                <p:sldTgt/>
                                              </p:tgtEl>
                                            </p:cond>
                                          </p:endCondLst>
                                        </p:cTn>
                                        <p:tgtEl>
                                          <p:sndTgt r:embed="rId3" name="WHISTLUP.WAV"/>
                                        </p:tgtEl>
                                      </p:cMediaNode>
                                    </p:audio>
                                  </p:subTnLst>
                                </p:cTn>
                              </p:par>
                              <p:par>
                                <p:cTn id="49" presetID="1" presetClass="entr" presetSubtype="0" fill="hold" grpId="0" nodeType="withEffect">
                                  <p:stCondLst>
                                    <p:cond delay="1000"/>
                                  </p:stCondLst>
                                  <p:childTnLst>
                                    <p:set>
                                      <p:cBhvr>
                                        <p:cTn id="50" dur="1" fill="hold">
                                          <p:stCondLst>
                                            <p:cond delay="0"/>
                                          </p:stCondLst>
                                        </p:cTn>
                                        <p:tgtEl>
                                          <p:spTgt spid="8">
                                            <p:txEl>
                                              <p:pRg st="12" end="12"/>
                                            </p:txEl>
                                          </p:spTgt>
                                        </p:tgtEl>
                                        <p:attrNameLst>
                                          <p:attrName>style.visibility</p:attrName>
                                        </p:attrNameLst>
                                      </p:cBhvr>
                                      <p:to>
                                        <p:strVal val="visible"/>
                                      </p:to>
                                    </p:set>
                                  </p:childTnLst>
                                  <p:subTnLst>
                                    <p:audio>
                                      <p:cMediaNode mute="1">
                                        <p:cTn display="0" masterRel="sameClick">
                                          <p:stCondLst>
                                            <p:cond evt="begin" delay="0">
                                              <p:tn val="49"/>
                                            </p:cond>
                                          </p:stCondLst>
                                          <p:endCondLst>
                                            <p:cond evt="onStopAudio" delay="0">
                                              <p:tgtEl>
                                                <p:sldTgt/>
                                              </p:tgtEl>
                                            </p:cond>
                                          </p:endCondLst>
                                        </p:cTn>
                                        <p:tgtEl>
                                          <p:sndTgt r:embed="rId3" name="WHISTLUP.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
                                            <p:txEl>
                                              <p:pRg st="13" end="13"/>
                                            </p:txEl>
                                          </p:spTgt>
                                        </p:tgtEl>
                                        <p:attrNameLst>
                                          <p:attrName>style.visibility</p:attrName>
                                        </p:attrNameLst>
                                      </p:cBhvr>
                                      <p:to>
                                        <p:strVal val="visible"/>
                                      </p:to>
                                    </p:set>
                                  </p:childTnLst>
                                  <p:subTnLst>
                                    <p:audio>
                                      <p:cMediaNode mute="1">
                                        <p:cTn display="0" masterRel="sameClick">
                                          <p:stCondLst>
                                            <p:cond evt="begin" delay="0">
                                              <p:tn val="53"/>
                                            </p:cond>
                                          </p:stCondLst>
                                          <p:endCondLst>
                                            <p:cond evt="onStopAudio" delay="0">
                                              <p:tgtEl>
                                                <p:sldTgt/>
                                              </p:tgtEl>
                                            </p:cond>
                                          </p:endCondLst>
                                        </p:cTn>
                                        <p:tgtEl>
                                          <p:sndTgt r:embed="rId3" name="WHISTLUP.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
                                            <p:txEl>
                                              <p:pRg st="14" end="14"/>
                                            </p:txEl>
                                          </p:spTgt>
                                        </p:tgtEl>
                                        <p:attrNameLst>
                                          <p:attrName>style.visibility</p:attrName>
                                        </p:attrNameLst>
                                      </p:cBhvr>
                                      <p:to>
                                        <p:strVal val="visible"/>
                                      </p:to>
                                    </p:set>
                                  </p:childTnLst>
                                  <p:subTnLst>
                                    <p:audio>
                                      <p:cMediaNode mute="1">
                                        <p:cTn display="0" masterRel="sameClick">
                                          <p:stCondLst>
                                            <p:cond evt="begin" delay="0">
                                              <p:tn val="57"/>
                                            </p:cond>
                                          </p:stCondLst>
                                          <p:endCondLst>
                                            <p:cond evt="onStopAudio" delay="0">
                                              <p:tgtEl>
                                                <p:sldTgt/>
                                              </p:tgtEl>
                                            </p:cond>
                                          </p:endCondLst>
                                        </p:cTn>
                                        <p:tgtEl>
                                          <p:sndTgt r:embed="rId3" name="WHISTLUP.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P spid="8" grpId="0" build="p" autoUpdateAnimBg="0" advAuto="100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s-PR" smtClean="0"/>
              <a:t>SAGE1, Inc. septirmbre 2013</a:t>
            </a:r>
            <a:endParaRPr lang="es-PR"/>
          </a:p>
        </p:txBody>
      </p:sp>
      <p:sp>
        <p:nvSpPr>
          <p:cNvPr id="7" name="Rectangle 2"/>
          <p:cNvSpPr txBox="1">
            <a:spLocks noChangeArrowheads="1"/>
          </p:cNvSpPr>
          <p:nvPr/>
        </p:nvSpPr>
        <p:spPr>
          <a:xfrm>
            <a:off x="914400" y="482600"/>
            <a:ext cx="7315200" cy="482600"/>
          </a:xfrm>
          <a:prstGeom prst="rect">
            <a:avLst/>
          </a:prstGeom>
        </p:spPr>
        <p:txBody>
          <a:bodyPr/>
          <a:lstStyle>
            <a:lvl1pPr algn="l" defTabSz="914400" rtl="0" eaLnBrk="1" latinLnBrk="0" hangingPunct="1">
              <a:spcBef>
                <a:spcPct val="0"/>
              </a:spcBef>
              <a:buNone/>
              <a:defRPr sz="18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PR" altLang="es-PR" sz="3000" dirty="0" smtClean="0"/>
              <a:t>Repaso</a:t>
            </a:r>
          </a:p>
        </p:txBody>
      </p:sp>
      <p:sp>
        <p:nvSpPr>
          <p:cNvPr id="8" name="Rectangle 3"/>
          <p:cNvSpPr txBox="1">
            <a:spLocks noChangeArrowheads="1"/>
          </p:cNvSpPr>
          <p:nvPr/>
        </p:nvSpPr>
        <p:spPr>
          <a:xfrm>
            <a:off x="533400" y="1003300"/>
            <a:ext cx="8153400" cy="4406900"/>
          </a:xfrm>
          <a:prstGeom prst="rect">
            <a:avLst/>
          </a:prstGeom>
        </p:spPr>
        <p:txBody>
          <a:bodyPr/>
          <a:lstStyle>
            <a:lvl1pPr marL="274320" indent="-27432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nSpc>
                <a:spcPct val="90000"/>
              </a:lnSpc>
              <a:buNone/>
              <a:defRPr/>
            </a:pPr>
            <a:endParaRPr lang="es-PR" sz="2400" dirty="0" smtClean="0"/>
          </a:p>
        </p:txBody>
      </p:sp>
      <p:sp>
        <p:nvSpPr>
          <p:cNvPr id="3" name="Rectangle 2"/>
          <p:cNvSpPr/>
          <p:nvPr/>
        </p:nvSpPr>
        <p:spPr>
          <a:xfrm>
            <a:off x="1143000" y="1371600"/>
            <a:ext cx="5867400" cy="2308324"/>
          </a:xfrm>
          <a:prstGeom prst="rect">
            <a:avLst/>
          </a:prstGeom>
        </p:spPr>
        <p:txBody>
          <a:bodyPr wrap="square">
            <a:spAutoFit/>
          </a:bodyPr>
          <a:lstStyle/>
          <a:p>
            <a:r>
              <a:rPr lang="es-PR" dirty="0" smtClean="0"/>
              <a:t>¿Cuáles son los pasos para construir un SIG?</a:t>
            </a:r>
          </a:p>
          <a:p>
            <a:r>
              <a:rPr lang="es-PR" b="1" dirty="0" smtClean="0">
                <a:solidFill>
                  <a:srgbClr val="FFFF00"/>
                </a:solidFill>
              </a:rPr>
              <a:t>Recopilar información geográfica</a:t>
            </a:r>
          </a:p>
          <a:p>
            <a:r>
              <a:rPr lang="es-PR" b="1" dirty="0" smtClean="0">
                <a:solidFill>
                  <a:srgbClr val="FFFF00"/>
                </a:solidFill>
              </a:rPr>
              <a:t>Ponerla en un SIG</a:t>
            </a:r>
          </a:p>
          <a:p>
            <a:r>
              <a:rPr lang="es-PR" b="1" dirty="0" smtClean="0">
                <a:solidFill>
                  <a:srgbClr val="FFFF00"/>
                </a:solidFill>
              </a:rPr>
              <a:t>Consultar  o hacer preguntas y analizar la información</a:t>
            </a:r>
          </a:p>
          <a:p>
            <a:r>
              <a:rPr lang="es-PR" b="1" dirty="0" smtClean="0">
                <a:solidFill>
                  <a:srgbClr val="FFFF00"/>
                </a:solidFill>
              </a:rPr>
              <a:t>Diseñar algunos mapas</a:t>
            </a:r>
          </a:p>
          <a:p>
            <a:endParaRPr lang="es-PR" dirty="0" smtClean="0"/>
          </a:p>
          <a:p>
            <a:r>
              <a:rPr lang="es-PR" dirty="0" smtClean="0"/>
              <a:t>¿Qué se utiliza para organizar los datos geográficos?</a:t>
            </a:r>
          </a:p>
          <a:p>
            <a:r>
              <a:rPr lang="es-PR" b="1" dirty="0" smtClean="0">
                <a:solidFill>
                  <a:srgbClr val="FFFF00"/>
                </a:solidFill>
              </a:rPr>
              <a:t>Capas</a:t>
            </a:r>
            <a:r>
              <a:rPr lang="es-PR" dirty="0" smtClean="0">
                <a:solidFill>
                  <a:srgbClr val="FFFF00"/>
                </a:solidFill>
              </a:rPr>
              <a:t> </a:t>
            </a:r>
            <a:endParaRPr lang="es-PR" dirty="0">
              <a:solidFill>
                <a:srgbClr val="FFFF00"/>
              </a:solidFill>
            </a:endParaRPr>
          </a:p>
        </p:txBody>
      </p:sp>
      <p:pic>
        <p:nvPicPr>
          <p:cNvPr id="3074" name="Picture 2" descr="C:\Users\user\AppData\Local\Microsoft\Windows\Temporary Internet Files\Content.IE5\0N4QTICS\MC900437415[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505200"/>
            <a:ext cx="3428999" cy="2685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2156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s-PR" smtClean="0"/>
              <a:t>SAGE1, Inc. septirmbre 2013</a:t>
            </a:r>
            <a:endParaRPr lang="es-PR"/>
          </a:p>
        </p:txBody>
      </p:sp>
      <p:sp>
        <p:nvSpPr>
          <p:cNvPr id="3" name="TextBox 2"/>
          <p:cNvSpPr txBox="1"/>
          <p:nvPr/>
        </p:nvSpPr>
        <p:spPr>
          <a:xfrm>
            <a:off x="1433015" y="228600"/>
            <a:ext cx="6096000" cy="908864"/>
          </a:xfrm>
          <a:prstGeom prst="ellipse">
            <a:avLst/>
          </a:prstGeom>
          <a:solidFill>
            <a:schemeClr val="tx1"/>
          </a:solidFill>
          <a:ln>
            <a:solidFill>
              <a:schemeClr val="bg2">
                <a:lumMod val="50000"/>
              </a:schemeClr>
            </a:solidFill>
          </a:ln>
          <a:scene3d>
            <a:camera prst="orthographicFront"/>
            <a:lightRig rig="threePt" dir="t"/>
          </a:scene3d>
          <a:sp3d>
            <a:bevelT/>
          </a:sp3d>
        </p:spPr>
        <p:txBody>
          <a:bodyPr wrap="square" rtlCol="0">
            <a:spAutoFit/>
          </a:bodyPr>
          <a:lstStyle/>
          <a:p>
            <a:pPr algn="ctr"/>
            <a:r>
              <a:rPr lang="es-PR" sz="3600" dirty="0" smtClean="0">
                <a:solidFill>
                  <a:schemeClr val="bg2">
                    <a:lumMod val="50000"/>
                  </a:schemeClr>
                </a:solidFill>
                <a:latin typeface="Calibri"/>
              </a:rPr>
              <a:t>¿Cuál es mi misión?</a:t>
            </a:r>
            <a:endParaRPr lang="es-PR" sz="3600" dirty="0">
              <a:solidFill>
                <a:schemeClr val="bg2">
                  <a:lumMod val="50000"/>
                </a:schemeClr>
              </a:solidFill>
            </a:endParaRPr>
          </a:p>
        </p:txBody>
      </p:sp>
      <p:sp>
        <p:nvSpPr>
          <p:cNvPr id="4" name="TextBox 3"/>
          <p:cNvSpPr txBox="1"/>
          <p:nvPr/>
        </p:nvSpPr>
        <p:spPr>
          <a:xfrm>
            <a:off x="1029269" y="1173858"/>
            <a:ext cx="6858000" cy="3477875"/>
          </a:xfrm>
          <a:prstGeom prst="rect">
            <a:avLst/>
          </a:prstGeom>
          <a:noFill/>
        </p:spPr>
        <p:txBody>
          <a:bodyPr wrap="square" rtlCol="0">
            <a:spAutoFit/>
          </a:bodyPr>
          <a:lstStyle/>
          <a:p>
            <a:r>
              <a:rPr lang="es-PR" sz="2000" b="1" dirty="0" smtClean="0"/>
              <a:t>Su comunidad acaba de adquirir  terreno desocupado de unos 8 cuerdas con una pequeña colina. La persona a cargo de la planificación de su comunidad desea rediseñar el terreno a fin de convertirlo en un parque que todos puedan disfrutar. También desea que los ciudadanos participen en el proceso de planificación e invitó a miembros de la comunidad para que presenten su visión de un parque que satisfaga en gran medida las necesidades locales. Su equipo decidió presentar un plan. Sin embargo, para compartir su visión con la comunidad, debe crear un mapa SIG sobre su idea.</a:t>
            </a:r>
            <a:endParaRPr lang="es-PR" sz="2000" b="1" dirty="0"/>
          </a:p>
        </p:txBody>
      </p:sp>
      <p:sp>
        <p:nvSpPr>
          <p:cNvPr id="5" name="AutoShape 2" descr="http://www.clker.com/cliparts/b/h/e/T/i/d/city-park.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R"/>
          </a:p>
        </p:txBody>
      </p:sp>
      <p:pic>
        <p:nvPicPr>
          <p:cNvPr id="5123"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1667" l="1875" r="97500"/>
                    </a14:imgEffect>
                  </a14:imgLayer>
                </a14:imgProps>
              </a:ext>
              <a:ext uri="{28A0092B-C50C-407E-A947-70E740481C1C}">
                <a14:useLocalDpi xmlns:a14="http://schemas.microsoft.com/office/drawing/2010/main" val="0"/>
              </a:ext>
            </a:extLst>
          </a:blip>
          <a:srcRect/>
          <a:stretch>
            <a:fillRect/>
          </a:stretch>
        </p:blipFill>
        <p:spPr bwMode="auto">
          <a:xfrm>
            <a:off x="5257800" y="3946762"/>
            <a:ext cx="3886200" cy="2914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20284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s-PR" smtClean="0"/>
              <a:t>SAGE1, Inc. septirmbre 2013</a:t>
            </a:r>
            <a:endParaRPr lang="es-PR"/>
          </a:p>
        </p:txBody>
      </p:sp>
      <p:sp>
        <p:nvSpPr>
          <p:cNvPr id="4" name="TextBox 3"/>
          <p:cNvSpPr txBox="1"/>
          <p:nvPr/>
        </p:nvSpPr>
        <p:spPr>
          <a:xfrm>
            <a:off x="685800" y="355074"/>
            <a:ext cx="6781800" cy="1341656"/>
          </a:xfrm>
          <a:prstGeom prst="ellipse">
            <a:avLst/>
          </a:prstGeom>
          <a:solidFill>
            <a:schemeClr val="tx1"/>
          </a:solidFill>
          <a:ln>
            <a:solidFill>
              <a:schemeClr val="bg2">
                <a:lumMod val="50000"/>
              </a:schemeClr>
            </a:solidFill>
          </a:ln>
          <a:scene3d>
            <a:camera prst="orthographicFront"/>
            <a:lightRig rig="threePt" dir="t"/>
          </a:scene3d>
          <a:sp3d>
            <a:bevelT/>
          </a:sp3d>
        </p:spPr>
        <p:txBody>
          <a:bodyPr wrap="square" rtlCol="0">
            <a:spAutoFit/>
          </a:bodyPr>
          <a:lstStyle/>
          <a:p>
            <a:pPr algn="ctr"/>
            <a:r>
              <a:rPr lang="es-PR" sz="2800" dirty="0" smtClean="0">
                <a:solidFill>
                  <a:schemeClr val="bg2">
                    <a:lumMod val="50000"/>
                  </a:schemeClr>
                </a:solidFill>
              </a:rPr>
              <a:t>Vamos a construir un SIG para ayudarle a realizar su trabajo</a:t>
            </a:r>
            <a:endParaRPr lang="es-PR" sz="2800" dirty="0">
              <a:solidFill>
                <a:schemeClr val="bg2">
                  <a:lumMod val="50000"/>
                </a:schemeClr>
              </a:solidFill>
            </a:endParaRPr>
          </a:p>
        </p:txBody>
      </p:sp>
      <p:sp>
        <p:nvSpPr>
          <p:cNvPr id="5" name="TextBox 4"/>
          <p:cNvSpPr txBox="1"/>
          <p:nvPr/>
        </p:nvSpPr>
        <p:spPr>
          <a:xfrm>
            <a:off x="304800" y="2279176"/>
            <a:ext cx="7162800" cy="2585323"/>
          </a:xfrm>
          <a:prstGeom prst="rect">
            <a:avLst/>
          </a:prstGeom>
          <a:noFill/>
        </p:spPr>
        <p:txBody>
          <a:bodyPr wrap="square" rtlCol="0">
            <a:spAutoFit/>
          </a:bodyPr>
          <a:lstStyle/>
          <a:p>
            <a:r>
              <a:rPr lang="es-PR" b="1" dirty="0"/>
              <a:t>MATERIALES. PARA CADA EQUIPO NECESITARÁ:</a:t>
            </a:r>
          </a:p>
          <a:p>
            <a:r>
              <a:rPr lang="es-PR" b="1" dirty="0"/>
              <a:t>• 1 Mapa base del sitio del parque </a:t>
            </a:r>
          </a:p>
          <a:p>
            <a:r>
              <a:rPr lang="es-PR" b="1" dirty="0"/>
              <a:t>• 8 hojas de vinilo transparente del mismo tamaño que el </a:t>
            </a:r>
            <a:r>
              <a:rPr lang="es-PR" b="1" dirty="0" smtClean="0"/>
              <a:t>mapa base.       </a:t>
            </a:r>
          </a:p>
          <a:p>
            <a:r>
              <a:rPr lang="es-PR" b="1" dirty="0"/>
              <a:t> </a:t>
            </a:r>
            <a:r>
              <a:rPr lang="es-PR" b="1" dirty="0" smtClean="0"/>
              <a:t>   Cada </a:t>
            </a:r>
            <a:r>
              <a:rPr lang="es-PR" b="1" dirty="0"/>
              <a:t>hoja debe estar etiquetada con el nombre de </a:t>
            </a:r>
            <a:r>
              <a:rPr lang="es-PR" b="1" dirty="0" smtClean="0"/>
              <a:t>las capas</a:t>
            </a:r>
            <a:endParaRPr lang="es-PR" b="1" dirty="0"/>
          </a:p>
          <a:p>
            <a:r>
              <a:rPr lang="es-PR" b="1" dirty="0"/>
              <a:t>• Un juego de tarjetas de capas de características </a:t>
            </a:r>
          </a:p>
          <a:p>
            <a:r>
              <a:rPr lang="es-PR" b="1" dirty="0"/>
              <a:t>• 1 juego de 8 </a:t>
            </a:r>
            <a:r>
              <a:rPr lang="es-PR" b="1" dirty="0" smtClean="0"/>
              <a:t>marcadores de </a:t>
            </a:r>
            <a:r>
              <a:rPr lang="es-PR" b="1" dirty="0"/>
              <a:t>borrado en seco</a:t>
            </a:r>
          </a:p>
          <a:p>
            <a:r>
              <a:rPr lang="es-PR" b="1" dirty="0"/>
              <a:t>• 8 clips de encuadernación</a:t>
            </a:r>
          </a:p>
          <a:p>
            <a:r>
              <a:rPr lang="es-PR" b="1" dirty="0"/>
              <a:t>• Papel borrador y lápiz para cada joven</a:t>
            </a:r>
          </a:p>
          <a:p>
            <a:r>
              <a:rPr lang="es-PR" b="1" dirty="0"/>
              <a:t>• Notas adhesivas de 3 x 5 </a:t>
            </a:r>
            <a:r>
              <a:rPr lang="es-PR" b="1" dirty="0" smtClean="0"/>
              <a:t>pulgadas</a:t>
            </a:r>
            <a:endParaRPr lang="es-PR" b="1" dirty="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962400"/>
            <a:ext cx="3162300" cy="26289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0402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 calcmode="lin" valueType="num">
                                      <p:cBhvr additive="base">
                                        <p:cTn id="31"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 calcmode="lin" valueType="num">
                                      <p:cBhvr additive="base">
                                        <p:cTn id="37"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
                                            <p:txEl>
                                              <p:pRg st="7" end="7"/>
                                            </p:txEl>
                                          </p:spTgt>
                                        </p:tgtEl>
                                        <p:attrNameLst>
                                          <p:attrName>style.visibility</p:attrName>
                                        </p:attrNameLst>
                                      </p:cBhvr>
                                      <p:to>
                                        <p:strVal val="visible"/>
                                      </p:to>
                                    </p:set>
                                    <p:anim calcmode="lin" valueType="num">
                                      <p:cBhvr additive="base">
                                        <p:cTn id="43"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5">
                                            <p:txEl>
                                              <p:pRg st="8" end="8"/>
                                            </p:txEl>
                                          </p:spTgt>
                                        </p:tgtEl>
                                        <p:attrNameLst>
                                          <p:attrName>style.visibility</p:attrName>
                                        </p:attrNameLst>
                                      </p:cBhvr>
                                      <p:to>
                                        <p:strVal val="visible"/>
                                      </p:to>
                                    </p:set>
                                    <p:anim calcmode="lin" valueType="num">
                                      <p:cBhvr additive="base">
                                        <p:cTn id="49"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s-PR" smtClean="0"/>
              <a:t>SAGE1, Inc. septirmbre 2013</a:t>
            </a:r>
            <a:endParaRPr lang="es-PR"/>
          </a:p>
        </p:txBody>
      </p:sp>
      <p:sp>
        <p:nvSpPr>
          <p:cNvPr id="4" name="TextBox 3"/>
          <p:cNvSpPr txBox="1"/>
          <p:nvPr/>
        </p:nvSpPr>
        <p:spPr>
          <a:xfrm>
            <a:off x="685800" y="355074"/>
            <a:ext cx="6781800" cy="735747"/>
          </a:xfrm>
          <a:prstGeom prst="ellipse">
            <a:avLst/>
          </a:prstGeom>
          <a:solidFill>
            <a:schemeClr val="tx1"/>
          </a:solidFill>
          <a:ln>
            <a:solidFill>
              <a:schemeClr val="bg2">
                <a:lumMod val="50000"/>
              </a:schemeClr>
            </a:solidFill>
          </a:ln>
          <a:scene3d>
            <a:camera prst="orthographicFront"/>
            <a:lightRig rig="threePt" dir="t"/>
          </a:scene3d>
          <a:sp3d>
            <a:bevelT/>
          </a:sp3d>
        </p:spPr>
        <p:txBody>
          <a:bodyPr wrap="square" rtlCol="0">
            <a:spAutoFit/>
          </a:bodyPr>
          <a:lstStyle/>
          <a:p>
            <a:pPr algn="ctr"/>
            <a:r>
              <a:rPr lang="es-PR" sz="2800" dirty="0" smtClean="0">
                <a:solidFill>
                  <a:schemeClr val="bg2">
                    <a:lumMod val="50000"/>
                  </a:schemeClr>
                </a:solidFill>
              </a:rPr>
              <a:t>¡A TRABAJAR!</a:t>
            </a:r>
            <a:endParaRPr lang="es-PR" sz="2800" dirty="0">
              <a:solidFill>
                <a:schemeClr val="bg2">
                  <a:lumMod val="50000"/>
                </a:schemeClr>
              </a:solidFill>
            </a:endParaRPr>
          </a:p>
        </p:txBody>
      </p:sp>
      <p:sp>
        <p:nvSpPr>
          <p:cNvPr id="5" name="TextBox 4"/>
          <p:cNvSpPr txBox="1"/>
          <p:nvPr/>
        </p:nvSpPr>
        <p:spPr>
          <a:xfrm>
            <a:off x="647700" y="1295400"/>
            <a:ext cx="7162800" cy="1477328"/>
          </a:xfrm>
          <a:prstGeom prst="rect">
            <a:avLst/>
          </a:prstGeom>
          <a:noFill/>
        </p:spPr>
        <p:txBody>
          <a:bodyPr wrap="square" rtlCol="0">
            <a:spAutoFit/>
          </a:bodyPr>
          <a:lstStyle/>
          <a:p>
            <a:r>
              <a:rPr lang="es-PR" b="0" i="0" u="none" strike="noStrike" baseline="0" dirty="0" smtClean="0">
                <a:latin typeface="SourceSansPro-Regular"/>
              </a:rPr>
              <a:t>Su equipo elaborará un mapa GIS de modelo</a:t>
            </a:r>
            <a:r>
              <a:rPr lang="es-PR" b="0" i="0" u="none" strike="noStrike" dirty="0" smtClean="0">
                <a:latin typeface="SourceSansPro-Regular"/>
              </a:rPr>
              <a:t> </a:t>
            </a:r>
            <a:r>
              <a:rPr lang="es-PR" b="0" i="0" u="none" strike="noStrike" baseline="0" dirty="0" smtClean="0">
                <a:latin typeface="SourceSansPro-Regular"/>
              </a:rPr>
              <a:t>utilizando un mapa base sólido y 8 láminas</a:t>
            </a:r>
            <a:r>
              <a:rPr lang="es-PR" b="0" i="0" u="none" strike="noStrike" dirty="0" smtClean="0">
                <a:latin typeface="SourceSansPro-Regular"/>
              </a:rPr>
              <a:t> </a:t>
            </a:r>
            <a:r>
              <a:rPr lang="es-PR" b="0" i="0" u="none" strike="noStrike" baseline="0" dirty="0" smtClean="0">
                <a:latin typeface="SourceSansPro-Regular"/>
              </a:rPr>
              <a:t>transparentes, que luego serán las capas de</a:t>
            </a:r>
          </a:p>
          <a:p>
            <a:r>
              <a:rPr lang="es-PR" b="0" i="0" u="none" strike="noStrike" baseline="0" dirty="0" smtClean="0">
                <a:latin typeface="SourceSansPro-Regular"/>
              </a:rPr>
              <a:t>característica. Sujete con cinta adhesiva el mapa</a:t>
            </a:r>
            <a:r>
              <a:rPr lang="es-PR" b="0" i="0" u="none" strike="noStrike" dirty="0" smtClean="0">
                <a:latin typeface="SourceSansPro-Regular"/>
              </a:rPr>
              <a:t> </a:t>
            </a:r>
            <a:r>
              <a:rPr lang="es-PR" b="0" i="0" u="none" strike="noStrike" baseline="0" dirty="0" smtClean="0">
                <a:latin typeface="SourceSansPro-Regular"/>
              </a:rPr>
              <a:t>base sobre la pared o colóquelo sobre una mesa</a:t>
            </a:r>
            <a:r>
              <a:rPr lang="es-PR" b="0" i="0" u="none" strike="noStrike" dirty="0" smtClean="0">
                <a:latin typeface="SourceSansPro-Regular"/>
              </a:rPr>
              <a:t> </a:t>
            </a:r>
            <a:r>
              <a:rPr lang="es-PR" b="0" i="0" u="none" strike="noStrike" baseline="0" dirty="0" smtClean="0">
                <a:latin typeface="SourceSansPro-Regular"/>
              </a:rPr>
              <a:t>para que todo el grupo pueda reunirse alrededor de</a:t>
            </a:r>
            <a:r>
              <a:rPr lang="es-PR" b="0" i="0" u="none" strike="noStrike" dirty="0" smtClean="0">
                <a:latin typeface="SourceSansPro-Regular"/>
              </a:rPr>
              <a:t> </a:t>
            </a:r>
            <a:r>
              <a:rPr lang="es-PR" b="0" i="0" u="none" strike="noStrike" baseline="0" dirty="0" smtClean="0">
                <a:latin typeface="SourceSansPro-Regular"/>
              </a:rPr>
              <a:t>este mientras trabaja. </a:t>
            </a:r>
            <a:endParaRPr lang="es-PR" b="1" dirty="0"/>
          </a:p>
        </p:txBody>
      </p:sp>
      <p:sp>
        <p:nvSpPr>
          <p:cNvPr id="3" name="TextBox 2"/>
          <p:cNvSpPr txBox="1"/>
          <p:nvPr/>
        </p:nvSpPr>
        <p:spPr>
          <a:xfrm>
            <a:off x="914400" y="5105400"/>
            <a:ext cx="7086600" cy="1200329"/>
          </a:xfrm>
          <a:prstGeom prst="rect">
            <a:avLst/>
          </a:prstGeom>
          <a:noFill/>
        </p:spPr>
        <p:txBody>
          <a:bodyPr wrap="square" rtlCol="0">
            <a:spAutoFit/>
          </a:bodyPr>
          <a:lstStyle/>
          <a:p>
            <a:r>
              <a:rPr lang="es-PR" b="0" i="0" u="none" strike="noStrike" baseline="0" dirty="0" smtClean="0">
                <a:latin typeface="SourceSansPro-Regular"/>
              </a:rPr>
              <a:t>Elija un “líder de planificación” para que dirija los</a:t>
            </a:r>
            <a:r>
              <a:rPr lang="es-PR" b="0" i="0" u="none" strike="noStrike" dirty="0" smtClean="0">
                <a:latin typeface="SourceSansPro-Regular"/>
              </a:rPr>
              <a:t> </a:t>
            </a:r>
            <a:r>
              <a:rPr lang="es-PR" b="0" i="0" u="none" strike="noStrike" baseline="0" dirty="0" smtClean="0">
                <a:latin typeface="SourceSansPro-Regular"/>
              </a:rPr>
              <a:t>debates del equipo. Haga que cada integrante del</a:t>
            </a:r>
            <a:r>
              <a:rPr lang="es-PR" b="0" i="0" u="none" strike="noStrike" dirty="0" smtClean="0">
                <a:latin typeface="SourceSansPro-Regular"/>
              </a:rPr>
              <a:t> </a:t>
            </a:r>
            <a:r>
              <a:rPr lang="es-PR" b="0" i="0" u="none" strike="noStrike" baseline="0" dirty="0" smtClean="0">
                <a:latin typeface="SourceSansPro-Regular"/>
              </a:rPr>
              <a:t>equipo elija una capa de</a:t>
            </a:r>
            <a:r>
              <a:rPr lang="es-PR" b="0" i="0" u="none" strike="noStrike" dirty="0" smtClean="0">
                <a:latin typeface="SourceSansPro-Regular"/>
              </a:rPr>
              <a:t> </a:t>
            </a:r>
            <a:r>
              <a:rPr lang="es-PR" b="0" i="0" u="none" strike="noStrike" baseline="0" dirty="0" smtClean="0">
                <a:latin typeface="SourceSansPro-Regular"/>
              </a:rPr>
              <a:t>característica para la cual</a:t>
            </a:r>
            <a:r>
              <a:rPr lang="es-PR" b="0" i="0" u="none" strike="noStrike" dirty="0" smtClean="0">
                <a:latin typeface="SourceSansPro-Regular"/>
              </a:rPr>
              <a:t> </a:t>
            </a:r>
            <a:r>
              <a:rPr lang="es-PR" b="0" i="0" u="none" strike="noStrike" baseline="0" dirty="0" smtClean="0">
                <a:latin typeface="SourceSansPro-Regular"/>
              </a:rPr>
              <a:t>dirigirán el proceso de planificación y diseño.</a:t>
            </a:r>
            <a:endParaRPr lang="es-PR" dirty="0"/>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3700" y="2772728"/>
            <a:ext cx="3048000" cy="22764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150331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s-PR" smtClean="0"/>
              <a:t>SAGE1, Inc. septirmbre 2013</a:t>
            </a:r>
            <a:endParaRPr lang="es-PR"/>
          </a:p>
        </p:txBody>
      </p:sp>
      <p:sp>
        <p:nvSpPr>
          <p:cNvPr id="3" name="TextBox 2"/>
          <p:cNvSpPr txBox="1"/>
          <p:nvPr/>
        </p:nvSpPr>
        <p:spPr>
          <a:xfrm>
            <a:off x="685800" y="355074"/>
            <a:ext cx="6781800" cy="735747"/>
          </a:xfrm>
          <a:prstGeom prst="ellipse">
            <a:avLst/>
          </a:prstGeom>
          <a:solidFill>
            <a:schemeClr val="tx1"/>
          </a:solidFill>
          <a:ln>
            <a:solidFill>
              <a:schemeClr val="bg2">
                <a:lumMod val="50000"/>
              </a:schemeClr>
            </a:solidFill>
          </a:ln>
          <a:scene3d>
            <a:camera prst="orthographicFront"/>
            <a:lightRig rig="threePt" dir="t"/>
          </a:scene3d>
          <a:sp3d>
            <a:bevelT/>
          </a:sp3d>
        </p:spPr>
        <p:txBody>
          <a:bodyPr wrap="square" rtlCol="0">
            <a:spAutoFit/>
          </a:bodyPr>
          <a:lstStyle/>
          <a:p>
            <a:pPr algn="ctr"/>
            <a:r>
              <a:rPr lang="es-PR" sz="2800" dirty="0" smtClean="0">
                <a:solidFill>
                  <a:schemeClr val="bg2">
                    <a:lumMod val="50000"/>
                  </a:schemeClr>
                </a:solidFill>
              </a:rPr>
              <a:t>Las Capas</a:t>
            </a:r>
            <a:endParaRPr lang="es-PR" sz="2800" dirty="0">
              <a:solidFill>
                <a:schemeClr val="bg2">
                  <a:lumMod val="50000"/>
                </a:schemeClr>
              </a:solidFill>
            </a:endParaRPr>
          </a:p>
        </p:txBody>
      </p:sp>
      <p:sp>
        <p:nvSpPr>
          <p:cNvPr id="4" name="TextBox 3"/>
          <p:cNvSpPr txBox="1"/>
          <p:nvPr/>
        </p:nvSpPr>
        <p:spPr>
          <a:xfrm>
            <a:off x="304800" y="1102194"/>
            <a:ext cx="8610600" cy="4801314"/>
          </a:xfrm>
          <a:prstGeom prst="rect">
            <a:avLst/>
          </a:prstGeom>
          <a:noFill/>
        </p:spPr>
        <p:txBody>
          <a:bodyPr wrap="square" rtlCol="0">
            <a:spAutoFit/>
          </a:bodyPr>
          <a:lstStyle/>
          <a:p>
            <a:r>
              <a:rPr lang="es-PR" dirty="0" smtClean="0"/>
              <a:t>• Característica natural: hidrología</a:t>
            </a:r>
          </a:p>
          <a:p>
            <a:r>
              <a:rPr lang="es-PR" dirty="0" smtClean="0"/>
              <a:t>     </a:t>
            </a:r>
            <a:r>
              <a:rPr lang="es-PR" dirty="0" smtClean="0">
                <a:solidFill>
                  <a:srgbClr val="FFFF00"/>
                </a:solidFill>
              </a:rPr>
              <a:t>arroyo, río, estanque o humedal naturales</a:t>
            </a:r>
          </a:p>
          <a:p>
            <a:r>
              <a:rPr lang="es-PR" dirty="0" smtClean="0"/>
              <a:t>• Característica natural: vegetación</a:t>
            </a:r>
          </a:p>
          <a:p>
            <a:r>
              <a:rPr lang="es-PR" dirty="0" smtClean="0"/>
              <a:t>     </a:t>
            </a:r>
            <a:r>
              <a:rPr lang="es-PR" dirty="0" smtClean="0">
                <a:solidFill>
                  <a:srgbClr val="FFFF00"/>
                </a:solidFill>
              </a:rPr>
              <a:t>árboles, arbustos, hierba, plantas del humedal que crecen aquí naturalmente</a:t>
            </a:r>
          </a:p>
          <a:p>
            <a:r>
              <a:rPr lang="es-PR" dirty="0" smtClean="0"/>
              <a:t>• Características de polígono elaboradas por el hombre: recreación</a:t>
            </a:r>
          </a:p>
          <a:p>
            <a:r>
              <a:rPr lang="es-PR" dirty="0"/>
              <a:t> </a:t>
            </a:r>
            <a:r>
              <a:rPr lang="es-PR" dirty="0" smtClean="0"/>
              <a:t>    (un polígono es una figura o símbolo que  representa una piscina o patio de  juegos)</a:t>
            </a:r>
          </a:p>
          <a:p>
            <a:r>
              <a:rPr lang="es-PR" dirty="0"/>
              <a:t> </a:t>
            </a:r>
            <a:r>
              <a:rPr lang="es-PR" dirty="0" smtClean="0"/>
              <a:t>    </a:t>
            </a:r>
            <a:r>
              <a:rPr lang="es-PR" dirty="0" smtClean="0">
                <a:solidFill>
                  <a:srgbClr val="FFFF00"/>
                </a:solidFill>
              </a:rPr>
              <a:t>piscina, patio de juegos, cancha de tenis, pista, pista para lanzar herraduras</a:t>
            </a:r>
          </a:p>
          <a:p>
            <a:r>
              <a:rPr lang="es-PR" dirty="0" smtClean="0"/>
              <a:t>• Características de polígono elaboradas por el hombre: estructuras</a:t>
            </a:r>
          </a:p>
          <a:p>
            <a:r>
              <a:rPr lang="es-PR" dirty="0"/>
              <a:t> </a:t>
            </a:r>
            <a:r>
              <a:rPr lang="es-PR" dirty="0" smtClean="0"/>
              <a:t>    </a:t>
            </a:r>
            <a:r>
              <a:rPr lang="es-PR" dirty="0" smtClean="0">
                <a:solidFill>
                  <a:srgbClr val="FFFF00"/>
                </a:solidFill>
              </a:rPr>
              <a:t>caseta para picnics, baño, cancha bajo techo</a:t>
            </a:r>
          </a:p>
          <a:p>
            <a:r>
              <a:rPr lang="es-PR" dirty="0" smtClean="0"/>
              <a:t>• Características de polígono elaboradas por el hombre: otras</a:t>
            </a:r>
          </a:p>
          <a:p>
            <a:r>
              <a:rPr lang="es-PR" dirty="0" smtClean="0"/>
              <a:t>     </a:t>
            </a:r>
            <a:r>
              <a:rPr lang="es-PR" dirty="0" smtClean="0">
                <a:solidFill>
                  <a:srgbClr val="FFFF00"/>
                </a:solidFill>
              </a:rPr>
              <a:t>estacionamiento,  jardín,  fuente</a:t>
            </a:r>
          </a:p>
          <a:p>
            <a:r>
              <a:rPr lang="es-PR" dirty="0" smtClean="0"/>
              <a:t>• Características de línea elaboradas por el hombre: caminos y senderos</a:t>
            </a:r>
          </a:p>
          <a:p>
            <a:r>
              <a:rPr lang="es-PR" dirty="0" smtClean="0"/>
              <a:t>     </a:t>
            </a:r>
            <a:r>
              <a:rPr lang="es-PR" dirty="0" smtClean="0">
                <a:solidFill>
                  <a:srgbClr val="FFFF00"/>
                </a:solidFill>
              </a:rPr>
              <a:t>caminos, senderos y sendas</a:t>
            </a:r>
          </a:p>
          <a:p>
            <a:r>
              <a:rPr lang="es-PR" dirty="0" smtClean="0"/>
              <a:t>• Características de punto elaboradas por el hombre: recreación</a:t>
            </a:r>
          </a:p>
          <a:p>
            <a:r>
              <a:rPr lang="es-PR" dirty="0" smtClean="0"/>
              <a:t>     </a:t>
            </a:r>
            <a:r>
              <a:rPr lang="es-PR" dirty="0" smtClean="0">
                <a:solidFill>
                  <a:srgbClr val="FFFF00"/>
                </a:solidFill>
              </a:rPr>
              <a:t>mesas para picnics, bancos, equipos de los patios de juegos</a:t>
            </a:r>
          </a:p>
          <a:p>
            <a:r>
              <a:rPr lang="es-PR" dirty="0" smtClean="0"/>
              <a:t>• Características naturales incorporadas por el hombre: punto o polígono</a:t>
            </a:r>
          </a:p>
          <a:p>
            <a:r>
              <a:rPr lang="es-PR" dirty="0" smtClean="0"/>
              <a:t>     </a:t>
            </a:r>
            <a:r>
              <a:rPr lang="pt-BR" dirty="0" smtClean="0">
                <a:solidFill>
                  <a:srgbClr val="FFFF00"/>
                </a:solidFill>
              </a:rPr>
              <a:t>árboles, estanque, humedal, áreas herbosas</a:t>
            </a:r>
            <a:endParaRPr lang="es-PR" dirty="0">
              <a:solidFill>
                <a:srgbClr val="FFFF00"/>
              </a:solidFill>
            </a:endParaRPr>
          </a:p>
        </p:txBody>
      </p:sp>
    </p:spTree>
    <p:extLst>
      <p:ext uri="{BB962C8B-B14F-4D97-AF65-F5344CB8AC3E}">
        <p14:creationId xmlns:p14="http://schemas.microsoft.com/office/powerpoint/2010/main" val="2075526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down)">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wipe(down)">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animEffect transition="in" filter="wipe(down)">
                                      <p:cBhvr>
                                        <p:cTn id="17" dur="500"/>
                                        <p:tgtEl>
                                          <p:spTgt spid="4">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8" end="8"/>
                                            </p:txEl>
                                          </p:spTgt>
                                        </p:tgtEl>
                                        <p:attrNameLst>
                                          <p:attrName>style.visibility</p:attrName>
                                        </p:attrNameLst>
                                      </p:cBhvr>
                                      <p:to>
                                        <p:strVal val="visible"/>
                                      </p:to>
                                    </p:set>
                                    <p:animEffect transition="in" filter="wipe(down)">
                                      <p:cBhvr>
                                        <p:cTn id="22" dur="500"/>
                                        <p:tgtEl>
                                          <p:spTgt spid="4">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animEffect transition="in" filter="wipe(down)">
                                      <p:cBhvr>
                                        <p:cTn id="27" dur="500"/>
                                        <p:tgtEl>
                                          <p:spTgt spid="4">
                                            <p:txEl>
                                              <p:pRg st="10" end="1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
                                            <p:txEl>
                                              <p:pRg st="12" end="12"/>
                                            </p:txEl>
                                          </p:spTgt>
                                        </p:tgtEl>
                                        <p:attrNameLst>
                                          <p:attrName>style.visibility</p:attrName>
                                        </p:attrNameLst>
                                      </p:cBhvr>
                                      <p:to>
                                        <p:strVal val="visible"/>
                                      </p:to>
                                    </p:set>
                                    <p:animEffect transition="in" filter="wipe(down)">
                                      <p:cBhvr>
                                        <p:cTn id="32" dur="500"/>
                                        <p:tgtEl>
                                          <p:spTgt spid="4">
                                            <p:txEl>
                                              <p:pRg st="12" end="1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
                                            <p:txEl>
                                              <p:pRg st="14" end="14"/>
                                            </p:txEl>
                                          </p:spTgt>
                                        </p:tgtEl>
                                        <p:attrNameLst>
                                          <p:attrName>style.visibility</p:attrName>
                                        </p:attrNameLst>
                                      </p:cBhvr>
                                      <p:to>
                                        <p:strVal val="visible"/>
                                      </p:to>
                                    </p:set>
                                    <p:animEffect transition="in" filter="wipe(down)">
                                      <p:cBhvr>
                                        <p:cTn id="37" dur="500"/>
                                        <p:tgtEl>
                                          <p:spTgt spid="4">
                                            <p:txEl>
                                              <p:pRg st="14" end="1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4">
                                            <p:txEl>
                                              <p:pRg st="16" end="16"/>
                                            </p:txEl>
                                          </p:spTgt>
                                        </p:tgtEl>
                                        <p:attrNameLst>
                                          <p:attrName>style.visibility</p:attrName>
                                        </p:attrNameLst>
                                      </p:cBhvr>
                                      <p:to>
                                        <p:strVal val="visible"/>
                                      </p:to>
                                    </p:set>
                                    <p:animEffect transition="in" filter="wipe(down)">
                                      <p:cBhvr>
                                        <p:cTn id="42" dur="500"/>
                                        <p:tgtEl>
                                          <p:spTgt spid="4">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s-PR" smtClean="0"/>
              <a:t>SAGE1, Inc. septirmbre 2013</a:t>
            </a:r>
            <a:endParaRPr lang="es-PR"/>
          </a:p>
        </p:txBody>
      </p:sp>
      <p:sp>
        <p:nvSpPr>
          <p:cNvPr id="3" name="TextBox 2"/>
          <p:cNvSpPr txBox="1"/>
          <p:nvPr/>
        </p:nvSpPr>
        <p:spPr>
          <a:xfrm>
            <a:off x="685800" y="355074"/>
            <a:ext cx="6781800" cy="735747"/>
          </a:xfrm>
          <a:prstGeom prst="ellipse">
            <a:avLst/>
          </a:prstGeom>
          <a:solidFill>
            <a:schemeClr val="tx1"/>
          </a:solidFill>
          <a:ln>
            <a:solidFill>
              <a:schemeClr val="bg2">
                <a:lumMod val="50000"/>
              </a:schemeClr>
            </a:solidFill>
          </a:ln>
          <a:scene3d>
            <a:camera prst="orthographicFront"/>
            <a:lightRig rig="threePt" dir="t"/>
          </a:scene3d>
          <a:sp3d>
            <a:bevelT/>
          </a:sp3d>
        </p:spPr>
        <p:txBody>
          <a:bodyPr wrap="square" rtlCol="0">
            <a:spAutoFit/>
          </a:bodyPr>
          <a:lstStyle/>
          <a:p>
            <a:pPr algn="ctr"/>
            <a:r>
              <a:rPr lang="es-PR" sz="2800" dirty="0" smtClean="0">
                <a:solidFill>
                  <a:schemeClr val="bg2">
                    <a:lumMod val="50000"/>
                  </a:schemeClr>
                </a:solidFill>
              </a:rPr>
              <a:t>Diseño y Orden de Capas</a:t>
            </a:r>
            <a:endParaRPr lang="es-PR" sz="2800" dirty="0">
              <a:solidFill>
                <a:schemeClr val="bg2">
                  <a:lumMod val="50000"/>
                </a:schemeClr>
              </a:solidFill>
            </a:endParaRPr>
          </a:p>
        </p:txBody>
      </p:sp>
      <p:sp>
        <p:nvSpPr>
          <p:cNvPr id="5" name="TextBox 4"/>
          <p:cNvSpPr txBox="1"/>
          <p:nvPr/>
        </p:nvSpPr>
        <p:spPr>
          <a:xfrm>
            <a:off x="287740" y="1666254"/>
            <a:ext cx="5486400" cy="3693319"/>
          </a:xfrm>
          <a:prstGeom prst="rect">
            <a:avLst/>
          </a:prstGeom>
          <a:noFill/>
        </p:spPr>
        <p:txBody>
          <a:bodyPr wrap="square" rtlCol="0">
            <a:spAutoFit/>
          </a:bodyPr>
          <a:lstStyle/>
          <a:p>
            <a:r>
              <a:rPr lang="es-PR" dirty="0" smtClean="0"/>
              <a:t>Como diseñadores, es importante pensar detenidamente en el concepto, el objetivo o temática general del parque. En equipo, debatir y decidir qué cosas desean que realice el parque por la comunidad. Intercambie ideas y registre una lista de los elementos que debería tener un parque con estos objetivos.</a:t>
            </a:r>
          </a:p>
          <a:p>
            <a:endParaRPr lang="es-PR" dirty="0"/>
          </a:p>
          <a:p>
            <a:r>
              <a:rPr lang="es-PR" dirty="0" smtClean="0"/>
              <a:t>Para elaborar un modelo de SIG, deberá crear  las capas  y colocarlas una sobre otra. Para que las capas tengan sentido y funcionen juntas, deben estar sobre el mapa en un orden lógico. En equipo, utilice su mapa base y tarjetas de capas de características para decidir en qué orden agregará las capas al mapa.</a:t>
            </a:r>
            <a:endParaRPr lang="es-PR"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922238"/>
            <a:ext cx="2857500" cy="318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31576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s-PR" smtClean="0"/>
              <a:t>SAGE1, Inc. septirmbre 2013</a:t>
            </a:r>
            <a:endParaRPr lang="es-PR"/>
          </a:p>
        </p:txBody>
      </p:sp>
      <p:sp>
        <p:nvSpPr>
          <p:cNvPr id="3" name="TextBox 2"/>
          <p:cNvSpPr txBox="1"/>
          <p:nvPr/>
        </p:nvSpPr>
        <p:spPr>
          <a:xfrm>
            <a:off x="592541" y="1229101"/>
            <a:ext cx="7620000" cy="2862322"/>
          </a:xfrm>
          <a:prstGeom prst="rect">
            <a:avLst/>
          </a:prstGeom>
          <a:noFill/>
        </p:spPr>
        <p:txBody>
          <a:bodyPr wrap="square" rtlCol="0">
            <a:spAutoFit/>
          </a:bodyPr>
          <a:lstStyle/>
          <a:p>
            <a:r>
              <a:rPr lang="es-PR" dirty="0" smtClean="0"/>
              <a:t>Una vez que resuelva en qué orden incorporar las capas, es hora de diseñar los detalles. Cada tarjeta de capa de característica tiene una serie de sugerencias. Puede utilizar una o más de estas sugerencias o inventar nuevos detalles del mismo tipo de característica. En papel borrador, elabore una lista de las ideas que desea incluir en su capa. Luego, en equipo, revise la lista de las características únicas que elaboraron. Asigne cada una de las características especiales a la capa de característica correspondiente. Por ejemplo, si planificó un jardín, lo incluiría en la capa “Características de polígono elaboradas por el hombre: otras”.</a:t>
            </a:r>
          </a:p>
          <a:p>
            <a:endParaRPr lang="es-PR" dirty="0"/>
          </a:p>
        </p:txBody>
      </p:sp>
      <p:sp>
        <p:nvSpPr>
          <p:cNvPr id="5" name="TextBox 4"/>
          <p:cNvSpPr txBox="1"/>
          <p:nvPr/>
        </p:nvSpPr>
        <p:spPr>
          <a:xfrm>
            <a:off x="685800" y="355074"/>
            <a:ext cx="6781800" cy="735747"/>
          </a:xfrm>
          <a:prstGeom prst="ellipse">
            <a:avLst/>
          </a:prstGeom>
          <a:solidFill>
            <a:schemeClr val="tx1"/>
          </a:solidFill>
          <a:ln>
            <a:solidFill>
              <a:schemeClr val="bg2">
                <a:lumMod val="50000"/>
              </a:schemeClr>
            </a:solidFill>
          </a:ln>
          <a:scene3d>
            <a:camera prst="orthographicFront"/>
            <a:lightRig rig="threePt" dir="t"/>
          </a:scene3d>
          <a:sp3d>
            <a:bevelT/>
          </a:sp3d>
        </p:spPr>
        <p:txBody>
          <a:bodyPr wrap="square" rtlCol="0">
            <a:spAutoFit/>
          </a:bodyPr>
          <a:lstStyle/>
          <a:p>
            <a:pPr algn="ctr"/>
            <a:r>
              <a:rPr lang="es-PR" sz="2800" dirty="0" smtClean="0">
                <a:solidFill>
                  <a:schemeClr val="bg2">
                    <a:lumMod val="50000"/>
                  </a:schemeClr>
                </a:solidFill>
              </a:rPr>
              <a:t>Detalles</a:t>
            </a:r>
            <a:endParaRPr lang="es-PR" sz="2800" dirty="0">
              <a:solidFill>
                <a:schemeClr val="bg2">
                  <a:lumMod val="50000"/>
                </a:schemeClr>
              </a:solidFill>
            </a:endParaRPr>
          </a:p>
        </p:txBody>
      </p:sp>
      <p:pic>
        <p:nvPicPr>
          <p:cNvPr id="133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2906" y="3657600"/>
            <a:ext cx="3214892" cy="2461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08334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1143000" y="773085"/>
            <a:ext cx="6172199" cy="903315"/>
          </a:xfrm>
          <a:solidFill>
            <a:schemeClr val="accent2"/>
          </a:solidFill>
        </p:spPr>
        <p:txBody>
          <a:bodyPr/>
          <a:lstStyle/>
          <a:p>
            <a:r>
              <a:rPr lang="es-PR" sz="5400" b="1" dirty="0" smtClean="0"/>
              <a:t>Introducción</a:t>
            </a:r>
            <a:endParaRPr lang="es-PR" sz="5400" b="1" dirty="0"/>
          </a:p>
        </p:txBody>
      </p:sp>
      <p:sp>
        <p:nvSpPr>
          <p:cNvPr id="6" name="Footer Placeholder 5"/>
          <p:cNvSpPr>
            <a:spLocks noGrp="1"/>
          </p:cNvSpPr>
          <p:nvPr>
            <p:ph type="ftr" sz="quarter" idx="12"/>
          </p:nvPr>
        </p:nvSpPr>
        <p:spPr/>
        <p:txBody>
          <a:bodyPr/>
          <a:lstStyle/>
          <a:p>
            <a:r>
              <a:rPr lang="es-PR" smtClean="0"/>
              <a:t>SAGE1, Inc. septirmbre 2013</a:t>
            </a:r>
            <a:endParaRPr lang="es-PR"/>
          </a:p>
        </p:txBody>
      </p:sp>
      <p:sp>
        <p:nvSpPr>
          <p:cNvPr id="7" name="TextBox 6"/>
          <p:cNvSpPr txBox="1"/>
          <p:nvPr/>
        </p:nvSpPr>
        <p:spPr>
          <a:xfrm>
            <a:off x="685800" y="2286000"/>
            <a:ext cx="7467600" cy="2308324"/>
          </a:xfrm>
          <a:prstGeom prst="rect">
            <a:avLst/>
          </a:prstGeom>
          <a:noFill/>
        </p:spPr>
        <p:txBody>
          <a:bodyPr wrap="square" rtlCol="0">
            <a:spAutoFit/>
          </a:bodyPr>
          <a:lstStyle/>
          <a:p>
            <a:r>
              <a:rPr lang="es-PR" sz="2400" dirty="0" smtClean="0">
                <a:latin typeface="Balloon" panose="020B0300000000020000" pitchFamily="34" charset="0"/>
              </a:rPr>
              <a:t>El Experimento Nacional de Ciencia de 2013, 4-H Mapas y aplicaciones, explora cómo la geografía y los sistemas de información geográfica (SIG) ayudan a las personas a tomar decisiones inteligentes que mejoran la vida de las personas, respetan nuestros recursos naturales y tienen un impacto positivo en nuestro mundo.</a:t>
            </a:r>
            <a:endParaRPr lang="es-PR" sz="2400" dirty="0">
              <a:latin typeface="Balloon" panose="020B0300000000020000" pitchFamily="34" charset="0"/>
            </a:endParaRPr>
          </a:p>
        </p:txBody>
      </p:sp>
    </p:spTree>
    <p:extLst>
      <p:ext uri="{BB962C8B-B14F-4D97-AF65-F5344CB8AC3E}">
        <p14:creationId xmlns:p14="http://schemas.microsoft.com/office/powerpoint/2010/main" val="40040102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s-PR" smtClean="0"/>
              <a:t>SAGE1, Inc. septirmbre 2013</a:t>
            </a:r>
            <a:endParaRPr lang="es-PR"/>
          </a:p>
        </p:txBody>
      </p:sp>
      <p:sp>
        <p:nvSpPr>
          <p:cNvPr id="3" name="TextBox 2"/>
          <p:cNvSpPr txBox="1"/>
          <p:nvPr/>
        </p:nvSpPr>
        <p:spPr>
          <a:xfrm>
            <a:off x="592541" y="1229101"/>
            <a:ext cx="7620000" cy="4801314"/>
          </a:xfrm>
          <a:prstGeom prst="rect">
            <a:avLst/>
          </a:prstGeom>
          <a:noFill/>
        </p:spPr>
        <p:txBody>
          <a:bodyPr wrap="square" rtlCol="0">
            <a:spAutoFit/>
          </a:bodyPr>
          <a:lstStyle/>
          <a:p>
            <a:r>
              <a:rPr lang="es-PR" dirty="0" smtClean="0"/>
              <a:t>Cuando todos coincidan en que es hora de dibujar, cada persona seleccionará un crayón de borrado en seco de color diferente y dará vida a la capa dibujando las características que seleccionó en los lugares correspondientes de la hoja. Cuando todos terminen de dibujar, en el orden seleccionado, posicione las hojas de capas sobre el mapa base una a la vez. A medida que se va incorporando cada capa, asegúrese que estén alineadas y  las nuevas características “encajan” en las capas anteriores. ¿Puede ver ahora cómo los GIS son una herramienta importante para determinar cómo los elementos nuevos interactúan con las características existentes? Realice los ajustes necesarios.</a:t>
            </a:r>
          </a:p>
          <a:p>
            <a:endParaRPr lang="es-PR" dirty="0"/>
          </a:p>
          <a:p>
            <a:r>
              <a:rPr lang="es-PR" dirty="0" smtClean="0"/>
              <a:t>Coloque el nombre del parque y el nombre de su ciudad y estado en un lugar del mapa donde puedan verse con facilidad. Realice una revisión final para asegurarse de que todas las características funcionan en conjunto para</a:t>
            </a:r>
          </a:p>
          <a:p>
            <a:r>
              <a:rPr lang="es-PR" dirty="0" smtClean="0"/>
              <a:t>lograr una imagen clara del parque que diseñó. Sujete las capas con clips de encuadernación para que no se muevan de lugar.</a:t>
            </a:r>
          </a:p>
          <a:p>
            <a:endParaRPr lang="es-PR" dirty="0"/>
          </a:p>
        </p:txBody>
      </p:sp>
      <p:sp>
        <p:nvSpPr>
          <p:cNvPr id="5" name="TextBox 4"/>
          <p:cNvSpPr txBox="1"/>
          <p:nvPr/>
        </p:nvSpPr>
        <p:spPr>
          <a:xfrm>
            <a:off x="685800" y="355074"/>
            <a:ext cx="6781800" cy="735747"/>
          </a:xfrm>
          <a:prstGeom prst="ellipse">
            <a:avLst/>
          </a:prstGeom>
          <a:solidFill>
            <a:schemeClr val="tx1"/>
          </a:solidFill>
          <a:ln>
            <a:solidFill>
              <a:schemeClr val="bg2">
                <a:lumMod val="50000"/>
              </a:schemeClr>
            </a:solidFill>
          </a:ln>
          <a:scene3d>
            <a:camera prst="orthographicFront"/>
            <a:lightRig rig="threePt" dir="t"/>
          </a:scene3d>
          <a:sp3d>
            <a:bevelT/>
          </a:sp3d>
        </p:spPr>
        <p:txBody>
          <a:bodyPr wrap="square" rtlCol="0">
            <a:spAutoFit/>
          </a:bodyPr>
          <a:lstStyle/>
          <a:p>
            <a:pPr algn="ctr"/>
            <a:r>
              <a:rPr lang="es-PR" sz="2800" dirty="0" smtClean="0">
                <a:solidFill>
                  <a:schemeClr val="bg2">
                    <a:lumMod val="50000"/>
                  </a:schemeClr>
                </a:solidFill>
              </a:rPr>
              <a:t>Parte Final</a:t>
            </a:r>
            <a:endParaRPr lang="es-PR" sz="2800" dirty="0">
              <a:solidFill>
                <a:schemeClr val="bg2">
                  <a:lumMod val="50000"/>
                </a:schemeClr>
              </a:solidFill>
            </a:endParaRPr>
          </a:p>
        </p:txBody>
      </p:sp>
    </p:spTree>
    <p:extLst>
      <p:ext uri="{BB962C8B-B14F-4D97-AF65-F5344CB8AC3E}">
        <p14:creationId xmlns:p14="http://schemas.microsoft.com/office/powerpoint/2010/main" val="26421608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s-PR" smtClean="0"/>
              <a:t>SAGE1, Inc. septirmbre 2013</a:t>
            </a:r>
            <a:endParaRPr lang="es-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457200"/>
            <a:ext cx="4010025" cy="5720423"/>
          </a:xfrm>
          <a:prstGeom prst="rect">
            <a:avLst/>
          </a:prstGeom>
        </p:spPr>
      </p:pic>
      <p:pic>
        <p:nvPicPr>
          <p:cNvPr id="2050" name="Picture 2" descr="C:\Users\user\AppData\Local\Microsoft\Windows\Temporary Internet Files\Content.IE5\2WC1PSPU\MC90038417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3601" y="636328"/>
            <a:ext cx="2529242" cy="2183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242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fltVal val="0"/>
                                          </p:val>
                                        </p:tav>
                                        <p:tav tm="100000">
                                          <p:val>
                                            <p:strVal val="#ppt_w"/>
                                          </p:val>
                                        </p:tav>
                                      </p:tavLst>
                                    </p:anim>
                                    <p:anim calcmode="lin" valueType="num">
                                      <p:cBhvr>
                                        <p:cTn id="8" dur="1000" fill="hold"/>
                                        <p:tgtEl>
                                          <p:spTgt spid="2050"/>
                                        </p:tgtEl>
                                        <p:attrNameLst>
                                          <p:attrName>ppt_h</p:attrName>
                                        </p:attrNameLst>
                                      </p:cBhvr>
                                      <p:tavLst>
                                        <p:tav tm="0">
                                          <p:val>
                                            <p:fltVal val="0"/>
                                          </p:val>
                                        </p:tav>
                                        <p:tav tm="100000">
                                          <p:val>
                                            <p:strVal val="#ppt_h"/>
                                          </p:val>
                                        </p:tav>
                                      </p:tavLst>
                                    </p:anim>
                                    <p:anim calcmode="lin" valueType="num">
                                      <p:cBhvr>
                                        <p:cTn id="9" dur="1000" fill="hold"/>
                                        <p:tgtEl>
                                          <p:spTgt spid="2050"/>
                                        </p:tgtEl>
                                        <p:attrNameLst>
                                          <p:attrName>style.rotation</p:attrName>
                                        </p:attrNameLst>
                                      </p:cBhvr>
                                      <p:tavLst>
                                        <p:tav tm="0">
                                          <p:val>
                                            <p:fltVal val="90"/>
                                          </p:val>
                                        </p:tav>
                                        <p:tav tm="100000">
                                          <p:val>
                                            <p:fltVal val="0"/>
                                          </p:val>
                                        </p:tav>
                                      </p:tavLst>
                                    </p:anim>
                                    <p:animEffect transition="in" filter="fade">
                                      <p:cBhvr>
                                        <p:cTn id="10"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s-PR" smtClean="0"/>
              <a:t>SAGE1, Inc. septirmbre 2013</a:t>
            </a:r>
            <a:endParaRPr lang="es-PR"/>
          </a:p>
        </p:txBody>
      </p:sp>
      <p:sp>
        <p:nvSpPr>
          <p:cNvPr id="3" name="TextBox 2"/>
          <p:cNvSpPr txBox="1"/>
          <p:nvPr/>
        </p:nvSpPr>
        <p:spPr>
          <a:xfrm>
            <a:off x="1295400" y="587696"/>
            <a:ext cx="5486400" cy="769441"/>
          </a:xfrm>
          <a:prstGeom prst="rect">
            <a:avLst/>
          </a:prstGeom>
          <a:noFill/>
        </p:spPr>
        <p:txBody>
          <a:bodyPr wrap="square" rtlCol="0">
            <a:spAutoFit/>
          </a:bodyPr>
          <a:lstStyle/>
          <a:p>
            <a:r>
              <a:rPr lang="es-PR" sz="4400" b="1" dirty="0" smtClean="0">
                <a:latin typeface="Balloon" panose="020B0300000000020000" pitchFamily="34" charset="0"/>
              </a:rPr>
              <a:t>Referencias:</a:t>
            </a:r>
            <a:endParaRPr lang="es-PR" sz="4400" b="1" dirty="0">
              <a:latin typeface="Balloon" panose="020B0300000000020000" pitchFamily="34" charset="0"/>
            </a:endParaRPr>
          </a:p>
        </p:txBody>
      </p:sp>
      <p:sp>
        <p:nvSpPr>
          <p:cNvPr id="4" name="TextBox 3"/>
          <p:cNvSpPr txBox="1"/>
          <p:nvPr/>
        </p:nvSpPr>
        <p:spPr>
          <a:xfrm>
            <a:off x="1066800" y="1828800"/>
            <a:ext cx="6629400" cy="1200329"/>
          </a:xfrm>
          <a:prstGeom prst="rect">
            <a:avLst/>
          </a:prstGeom>
          <a:noFill/>
        </p:spPr>
        <p:txBody>
          <a:bodyPr wrap="square" rtlCol="0">
            <a:spAutoFit/>
          </a:bodyPr>
          <a:lstStyle/>
          <a:p>
            <a:r>
              <a:rPr lang="es-PR" b="1" dirty="0" err="1" smtClean="0"/>
              <a:t>This</a:t>
            </a:r>
            <a:r>
              <a:rPr lang="es-PR" b="1" dirty="0" smtClean="0"/>
              <a:t> </a:t>
            </a:r>
            <a:r>
              <a:rPr lang="es-PR" b="1" dirty="0" err="1" smtClean="0"/>
              <a:t>is</a:t>
            </a:r>
            <a:r>
              <a:rPr lang="es-PR" b="1" dirty="0" smtClean="0"/>
              <a:t> GIS.  </a:t>
            </a:r>
            <a:r>
              <a:rPr lang="es-PR" dirty="0" smtClean="0"/>
              <a:t>ESRI  International </a:t>
            </a:r>
            <a:r>
              <a:rPr lang="es-PR" dirty="0" err="1" smtClean="0"/>
              <a:t>User</a:t>
            </a:r>
            <a:r>
              <a:rPr lang="es-PR" dirty="0" smtClean="0"/>
              <a:t> </a:t>
            </a:r>
            <a:r>
              <a:rPr lang="es-PR" dirty="0" err="1" smtClean="0"/>
              <a:t>Conference</a:t>
            </a:r>
            <a:r>
              <a:rPr lang="es-PR" dirty="0" smtClean="0"/>
              <a:t> </a:t>
            </a:r>
            <a:r>
              <a:rPr lang="es-PR" dirty="0" err="1" smtClean="0"/>
              <a:t>ppt</a:t>
            </a:r>
            <a:r>
              <a:rPr lang="es-PR" dirty="0" smtClean="0"/>
              <a:t> </a:t>
            </a:r>
            <a:r>
              <a:rPr lang="es-PR" dirty="0" err="1" smtClean="0"/>
              <a:t>presentation</a:t>
            </a:r>
            <a:r>
              <a:rPr lang="es-PR" dirty="0" smtClean="0"/>
              <a:t>. </a:t>
            </a:r>
            <a:r>
              <a:rPr lang="es-PR" dirty="0" err="1" smtClean="0"/>
              <a:t>July</a:t>
            </a:r>
            <a:r>
              <a:rPr lang="es-PR" dirty="0" smtClean="0"/>
              <a:t> 2010. San Diego, CA.</a:t>
            </a:r>
          </a:p>
          <a:p>
            <a:endParaRPr lang="es-PR" dirty="0"/>
          </a:p>
          <a:p>
            <a:r>
              <a:rPr lang="es-PR" b="1" dirty="0" smtClean="0"/>
              <a:t>Mapas y Aplicaciones</a:t>
            </a:r>
            <a:r>
              <a:rPr lang="es-PR" dirty="0" smtClean="0"/>
              <a:t>. 4-H  NYSD 2013. </a:t>
            </a:r>
            <a:r>
              <a:rPr lang="es-PR" dirty="0" err="1" smtClean="0"/>
              <a:t>National</a:t>
            </a:r>
            <a:r>
              <a:rPr lang="es-PR" dirty="0" smtClean="0"/>
              <a:t> 4-H.</a:t>
            </a:r>
            <a:endParaRPr lang="es-PR" dirty="0"/>
          </a:p>
        </p:txBody>
      </p:sp>
    </p:spTree>
    <p:extLst>
      <p:ext uri="{BB962C8B-B14F-4D97-AF65-F5344CB8AC3E}">
        <p14:creationId xmlns:p14="http://schemas.microsoft.com/office/powerpoint/2010/main" val="30839606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s-PR" smtClean="0"/>
              <a:t>SAGE1, Inc. septirmbre 2013</a:t>
            </a:r>
            <a:endParaRPr lang="es-PR"/>
          </a:p>
        </p:txBody>
      </p:sp>
      <p:sp>
        <p:nvSpPr>
          <p:cNvPr id="3" name="TextBox 2"/>
          <p:cNvSpPr txBox="1"/>
          <p:nvPr/>
        </p:nvSpPr>
        <p:spPr>
          <a:xfrm>
            <a:off x="815454" y="577755"/>
            <a:ext cx="6019800" cy="1077218"/>
          </a:xfrm>
          <a:prstGeom prst="rect">
            <a:avLst/>
          </a:prstGeom>
          <a:noFill/>
        </p:spPr>
        <p:txBody>
          <a:bodyPr wrap="square" rtlCol="0">
            <a:spAutoFit/>
          </a:bodyPr>
          <a:lstStyle/>
          <a:p>
            <a:r>
              <a:rPr lang="es-PR" sz="3600" b="1" dirty="0" smtClean="0">
                <a:solidFill>
                  <a:schemeClr val="bg1">
                    <a:lumMod val="95000"/>
                    <a:lumOff val="5000"/>
                  </a:schemeClr>
                </a:solidFill>
                <a:latin typeface="Baltimore" panose="00000400000000000000" pitchFamily="2" charset="0"/>
                <a:ea typeface="Baltimore" panose="00000400000000000000" pitchFamily="2" charset="0"/>
              </a:rPr>
              <a:t>Mr. Sandy Hernández, BSN</a:t>
            </a:r>
          </a:p>
          <a:p>
            <a:r>
              <a:rPr lang="es-PR" sz="2800" dirty="0" smtClean="0">
                <a:solidFill>
                  <a:schemeClr val="bg1">
                    <a:lumMod val="95000"/>
                    <a:lumOff val="5000"/>
                  </a:schemeClr>
                </a:solidFill>
                <a:latin typeface="Adelon" panose="00000500000000000000" pitchFamily="2" charset="0"/>
                <a:ea typeface="Adelon" panose="00000500000000000000" pitchFamily="2" charset="0"/>
              </a:rPr>
              <a:t>4-H </a:t>
            </a:r>
            <a:r>
              <a:rPr lang="es-PR" sz="2800" dirty="0" err="1" smtClean="0">
                <a:solidFill>
                  <a:schemeClr val="bg1">
                    <a:lumMod val="95000"/>
                    <a:lumOff val="5000"/>
                  </a:schemeClr>
                </a:solidFill>
                <a:latin typeface="Adelon" panose="00000500000000000000" pitchFamily="2" charset="0"/>
                <a:ea typeface="Adelon" panose="00000500000000000000" pitchFamily="2" charset="0"/>
              </a:rPr>
              <a:t>Volunteer</a:t>
            </a:r>
            <a:r>
              <a:rPr lang="es-PR" sz="2800" dirty="0" smtClean="0">
                <a:solidFill>
                  <a:schemeClr val="bg1">
                    <a:lumMod val="95000"/>
                    <a:lumOff val="5000"/>
                  </a:schemeClr>
                </a:solidFill>
                <a:latin typeface="Adelon" panose="00000500000000000000" pitchFamily="2" charset="0"/>
                <a:ea typeface="Adelon" panose="00000500000000000000" pitchFamily="2" charset="0"/>
              </a:rPr>
              <a:t> Leader</a:t>
            </a:r>
            <a:endParaRPr lang="es-PR" sz="2800" dirty="0">
              <a:solidFill>
                <a:schemeClr val="bg1">
                  <a:lumMod val="95000"/>
                  <a:lumOff val="5000"/>
                </a:schemeClr>
              </a:solidFill>
              <a:latin typeface="Adelon" panose="00000500000000000000" pitchFamily="2" charset="0"/>
              <a:ea typeface="Adelon" panose="00000500000000000000" pitchFamily="2"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0286" y="838200"/>
            <a:ext cx="1536939" cy="2044616"/>
          </a:xfrm>
          <a:prstGeom prst="rect">
            <a:avLst/>
          </a:prstGeom>
          <a:ln w="228600" cap="sq" cmpd="thickThin">
            <a:solidFill>
              <a:srgbClr val="000000"/>
            </a:solidFill>
            <a:prstDash val="solid"/>
            <a:miter lim="800000"/>
          </a:ln>
          <a:effectLst>
            <a:innerShdw blurRad="76200">
              <a:srgbClr val="000000"/>
            </a:innerShdw>
          </a:effectLst>
        </p:spPr>
      </p:pic>
      <p:sp>
        <p:nvSpPr>
          <p:cNvPr id="5" name="TextBox 4"/>
          <p:cNvSpPr txBox="1"/>
          <p:nvPr/>
        </p:nvSpPr>
        <p:spPr>
          <a:xfrm>
            <a:off x="533400" y="1649792"/>
            <a:ext cx="5638800" cy="2585323"/>
          </a:xfrm>
          <a:prstGeom prst="rect">
            <a:avLst/>
          </a:prstGeom>
          <a:noFill/>
          <a:ln w="28575">
            <a:solidFill>
              <a:schemeClr val="bg1"/>
            </a:solidFill>
          </a:ln>
        </p:spPr>
        <p:txBody>
          <a:bodyPr wrap="square" rtlCol="0">
            <a:spAutoFit/>
          </a:bodyPr>
          <a:lstStyle/>
          <a:p>
            <a:r>
              <a:rPr lang="es-PR" dirty="0">
                <a:solidFill>
                  <a:schemeClr val="bg1">
                    <a:lumMod val="95000"/>
                    <a:lumOff val="5000"/>
                  </a:schemeClr>
                </a:solidFill>
              </a:rPr>
              <a:t>Servicio de </a:t>
            </a:r>
            <a:r>
              <a:rPr lang="es-PR" dirty="0" smtClean="0">
                <a:solidFill>
                  <a:schemeClr val="bg1">
                    <a:lumMod val="95000"/>
                    <a:lumOff val="5000"/>
                  </a:schemeClr>
                </a:solidFill>
              </a:rPr>
              <a:t>Extensión </a:t>
            </a:r>
            <a:r>
              <a:rPr lang="es-PR" dirty="0">
                <a:solidFill>
                  <a:schemeClr val="bg1">
                    <a:lumMod val="95000"/>
                    <a:lumOff val="5000"/>
                  </a:schemeClr>
                </a:solidFill>
              </a:rPr>
              <a:t>Agrícola</a:t>
            </a:r>
          </a:p>
          <a:p>
            <a:r>
              <a:rPr lang="es-PR" dirty="0">
                <a:solidFill>
                  <a:schemeClr val="bg1">
                    <a:lumMod val="95000"/>
                    <a:lumOff val="5000"/>
                  </a:schemeClr>
                </a:solidFill>
              </a:rPr>
              <a:t>Unidad Extendida Cidra - Aguas Buenas</a:t>
            </a:r>
          </a:p>
          <a:p>
            <a:r>
              <a:rPr lang="es-PR" dirty="0" smtClean="0">
                <a:solidFill>
                  <a:schemeClr val="bg1">
                    <a:lumMod val="95000"/>
                    <a:lumOff val="5000"/>
                  </a:schemeClr>
                </a:solidFill>
              </a:rPr>
              <a:t>Mail</a:t>
            </a:r>
            <a:r>
              <a:rPr lang="es-PR" dirty="0">
                <a:solidFill>
                  <a:schemeClr val="bg1">
                    <a:lumMod val="95000"/>
                    <a:lumOff val="5000"/>
                  </a:schemeClr>
                </a:solidFill>
              </a:rPr>
              <a:t>: PO Box 1839 - Cidra, PR 00739</a:t>
            </a:r>
          </a:p>
          <a:p>
            <a:r>
              <a:rPr lang="es-PR" dirty="0">
                <a:solidFill>
                  <a:schemeClr val="bg1">
                    <a:lumMod val="95000"/>
                    <a:lumOff val="5000"/>
                  </a:schemeClr>
                </a:solidFill>
              </a:rPr>
              <a:t>Tel./FAX:  787-739-2261 - </a:t>
            </a:r>
            <a:r>
              <a:rPr lang="es-PR" dirty="0" err="1">
                <a:solidFill>
                  <a:schemeClr val="bg1">
                    <a:lumMod val="95000"/>
                    <a:lumOff val="5000"/>
                  </a:schemeClr>
                </a:solidFill>
              </a:rPr>
              <a:t>Work</a:t>
            </a:r>
            <a:endParaRPr lang="es-PR" dirty="0">
              <a:solidFill>
                <a:schemeClr val="bg1">
                  <a:lumMod val="95000"/>
                  <a:lumOff val="5000"/>
                </a:schemeClr>
              </a:solidFill>
            </a:endParaRPr>
          </a:p>
          <a:p>
            <a:r>
              <a:rPr lang="es-PR" dirty="0">
                <a:solidFill>
                  <a:schemeClr val="bg1">
                    <a:lumMod val="95000"/>
                    <a:lumOff val="5000"/>
                  </a:schemeClr>
                </a:solidFill>
              </a:rPr>
              <a:t>Email: cidra4h@gmail.com </a:t>
            </a:r>
          </a:p>
          <a:p>
            <a:r>
              <a:rPr lang="es-PR" dirty="0" err="1">
                <a:solidFill>
                  <a:schemeClr val="bg1">
                    <a:lumMod val="95000"/>
                    <a:lumOff val="5000"/>
                  </a:schemeClr>
                </a:solidFill>
              </a:rPr>
              <a:t>website</a:t>
            </a:r>
            <a:r>
              <a:rPr lang="es-PR" dirty="0">
                <a:solidFill>
                  <a:schemeClr val="bg1">
                    <a:lumMod val="95000"/>
                    <a:lumOff val="5000"/>
                  </a:schemeClr>
                </a:solidFill>
              </a:rPr>
              <a:t>: cidra4h.weebly.com</a:t>
            </a:r>
          </a:p>
          <a:p>
            <a:r>
              <a:rPr lang="es-PR" dirty="0">
                <a:solidFill>
                  <a:schemeClr val="bg1">
                    <a:lumMod val="95000"/>
                    <a:lumOff val="5000"/>
                  </a:schemeClr>
                </a:solidFill>
              </a:rPr>
              <a:t>Facebook: http://www.facebook.com/groups/cidra4h/  </a:t>
            </a:r>
          </a:p>
          <a:p>
            <a:r>
              <a:rPr lang="es-PR" dirty="0" err="1">
                <a:solidFill>
                  <a:schemeClr val="bg1">
                    <a:lumMod val="95000"/>
                    <a:lumOff val="5000"/>
                  </a:schemeClr>
                </a:solidFill>
              </a:rPr>
              <a:t>Twitter</a:t>
            </a:r>
            <a:r>
              <a:rPr lang="es-PR" dirty="0">
                <a:solidFill>
                  <a:schemeClr val="bg1">
                    <a:lumMod val="95000"/>
                    <a:lumOff val="5000"/>
                  </a:schemeClr>
                </a:solidFill>
              </a:rPr>
              <a:t>: @Cidra_PR_4H</a:t>
            </a:r>
          </a:p>
          <a:p>
            <a:endParaRPr lang="es-PR" dirty="0">
              <a:solidFill>
                <a:schemeClr val="bg1">
                  <a:lumMod val="95000"/>
                  <a:lumOff val="5000"/>
                </a:schemeClr>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886200"/>
            <a:ext cx="4730750" cy="2682875"/>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0656" y="4876800"/>
            <a:ext cx="954348" cy="954348"/>
          </a:xfrm>
          <a:prstGeom prst="rect">
            <a:avLst/>
          </a:prstGeom>
        </p:spPr>
      </p:pic>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759" r="100000">
                        <a14:foregroundMark x1="59772" y1="18222" x2="59772" y2="18222"/>
                        <a14:foregroundMark x1="65655" y1="32667" x2="65655" y2="32667"/>
                        <a14:foregroundMark x1="28653" y1="27778" x2="28653" y2="27778"/>
                        <a14:foregroundMark x1="34345" y1="15333" x2="34345" y2="15333"/>
                      </a14:backgroundRemoval>
                    </a14:imgEffect>
                  </a14:imgLayer>
                </a14:imgProps>
              </a:ext>
              <a:ext uri="{28A0092B-C50C-407E-A947-70E740481C1C}">
                <a14:useLocalDpi xmlns:a14="http://schemas.microsoft.com/office/drawing/2010/main" val="0"/>
              </a:ext>
            </a:extLst>
          </a:blip>
          <a:stretch>
            <a:fillRect/>
          </a:stretch>
        </p:blipFill>
        <p:spPr>
          <a:xfrm>
            <a:off x="4422220" y="1869607"/>
            <a:ext cx="1664813" cy="1421521"/>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3000" y="4428924"/>
            <a:ext cx="1881234" cy="167779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4568649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s-PR" smtClean="0"/>
              <a:t>SAGE1, Inc. septirmbre 2013</a:t>
            </a:r>
            <a:endParaRPr lang="es-PR"/>
          </a:p>
        </p:txBody>
      </p:sp>
      <p:sp>
        <p:nvSpPr>
          <p:cNvPr id="7" name="TextBox 6"/>
          <p:cNvSpPr txBox="1"/>
          <p:nvPr/>
        </p:nvSpPr>
        <p:spPr>
          <a:xfrm>
            <a:off x="1447800" y="838200"/>
            <a:ext cx="6096000" cy="995422"/>
          </a:xfrm>
          <a:prstGeom prst="ellipse">
            <a:avLst/>
          </a:prstGeom>
          <a:solidFill>
            <a:schemeClr val="tx1"/>
          </a:solidFill>
          <a:ln>
            <a:solidFill>
              <a:schemeClr val="bg2">
                <a:lumMod val="50000"/>
              </a:schemeClr>
            </a:solidFill>
          </a:ln>
          <a:scene3d>
            <a:camera prst="orthographicFront"/>
            <a:lightRig rig="threePt" dir="t"/>
          </a:scene3d>
          <a:sp3d>
            <a:bevelT/>
          </a:sp3d>
        </p:spPr>
        <p:txBody>
          <a:bodyPr wrap="square" rtlCol="0">
            <a:spAutoFit/>
          </a:bodyPr>
          <a:lstStyle/>
          <a:p>
            <a:pPr algn="ctr"/>
            <a:r>
              <a:rPr lang="es-PR" sz="4000" dirty="0" smtClean="0">
                <a:solidFill>
                  <a:schemeClr val="bg2">
                    <a:lumMod val="50000"/>
                  </a:schemeClr>
                </a:solidFill>
                <a:latin typeface="Calibri"/>
              </a:rPr>
              <a:t>¿</a:t>
            </a:r>
            <a:r>
              <a:rPr lang="es-PR" sz="4000" dirty="0" smtClean="0">
                <a:solidFill>
                  <a:schemeClr val="bg2">
                    <a:lumMod val="50000"/>
                  </a:schemeClr>
                </a:solidFill>
              </a:rPr>
              <a:t>Qué es el SIG?</a:t>
            </a:r>
            <a:endParaRPr lang="es-PR" sz="4000" dirty="0">
              <a:solidFill>
                <a:schemeClr val="bg2">
                  <a:lumMod val="50000"/>
                </a:schemeClr>
              </a:solidFill>
            </a:endParaRPr>
          </a:p>
        </p:txBody>
      </p:sp>
      <p:sp>
        <p:nvSpPr>
          <p:cNvPr id="10" name="TextBox 9"/>
          <p:cNvSpPr txBox="1"/>
          <p:nvPr/>
        </p:nvSpPr>
        <p:spPr>
          <a:xfrm>
            <a:off x="990600" y="2438400"/>
            <a:ext cx="7010400" cy="2062103"/>
          </a:xfrm>
          <a:prstGeom prst="rect">
            <a:avLst/>
          </a:prstGeom>
          <a:noFill/>
        </p:spPr>
        <p:txBody>
          <a:bodyPr wrap="square" rtlCol="0">
            <a:spAutoFit/>
          </a:bodyPr>
          <a:lstStyle/>
          <a:p>
            <a:r>
              <a:rPr lang="es-PR" sz="3200" dirty="0" smtClean="0">
                <a:latin typeface="Balloon" panose="020B0300000000020000" pitchFamily="34" charset="0"/>
              </a:rPr>
              <a:t>Un sistema de información geográfica (SIG) es un sistema diseñado para organizar, analizar, mostrar y compartir</a:t>
            </a:r>
          </a:p>
          <a:p>
            <a:r>
              <a:rPr lang="es-PR" sz="3200" dirty="0" smtClean="0">
                <a:latin typeface="Balloon" panose="020B0300000000020000" pitchFamily="34" charset="0"/>
              </a:rPr>
              <a:t>todo tipo de datos geográficos.</a:t>
            </a:r>
            <a:endParaRPr lang="es-PR" sz="3200" dirty="0">
              <a:latin typeface="Balloon" panose="020B0300000000020000" pitchFamily="34" charset="0"/>
            </a:endParaRPr>
          </a:p>
        </p:txBody>
      </p:sp>
    </p:spTree>
    <p:extLst>
      <p:ext uri="{BB962C8B-B14F-4D97-AF65-F5344CB8AC3E}">
        <p14:creationId xmlns:p14="http://schemas.microsoft.com/office/powerpoint/2010/main" val="2322834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s-PR" smtClean="0"/>
              <a:t>SAGE1, Inc. septirmbre 2013</a:t>
            </a:r>
            <a:endParaRPr lang="es-PR"/>
          </a:p>
        </p:txBody>
      </p:sp>
      <p:sp>
        <p:nvSpPr>
          <p:cNvPr id="7" name="TextBox 6"/>
          <p:cNvSpPr txBox="1"/>
          <p:nvPr/>
        </p:nvSpPr>
        <p:spPr>
          <a:xfrm>
            <a:off x="1447800" y="838200"/>
            <a:ext cx="6096000" cy="995422"/>
          </a:xfrm>
          <a:prstGeom prst="ellipse">
            <a:avLst/>
          </a:prstGeom>
          <a:solidFill>
            <a:schemeClr val="tx1"/>
          </a:solidFill>
          <a:ln>
            <a:solidFill>
              <a:schemeClr val="bg2">
                <a:lumMod val="50000"/>
              </a:schemeClr>
            </a:solidFill>
          </a:ln>
          <a:scene3d>
            <a:camera prst="orthographicFront"/>
            <a:lightRig rig="threePt" dir="t"/>
          </a:scene3d>
          <a:sp3d>
            <a:bevelT/>
          </a:sp3d>
        </p:spPr>
        <p:txBody>
          <a:bodyPr wrap="square" rtlCol="0">
            <a:spAutoFit/>
          </a:bodyPr>
          <a:lstStyle/>
          <a:p>
            <a:pPr algn="ctr"/>
            <a:r>
              <a:rPr lang="es-PR" sz="4000" dirty="0" smtClean="0">
                <a:solidFill>
                  <a:schemeClr val="bg2">
                    <a:lumMod val="50000"/>
                  </a:schemeClr>
                </a:solidFill>
                <a:latin typeface="Calibri"/>
              </a:rPr>
              <a:t>¿</a:t>
            </a:r>
            <a:r>
              <a:rPr lang="es-PR" sz="4000" dirty="0" smtClean="0">
                <a:solidFill>
                  <a:schemeClr val="bg2">
                    <a:lumMod val="50000"/>
                  </a:schemeClr>
                </a:solidFill>
              </a:rPr>
              <a:t>Qué es el SIG?</a:t>
            </a:r>
            <a:endParaRPr lang="es-PR" sz="4000" dirty="0">
              <a:solidFill>
                <a:schemeClr val="bg2">
                  <a:lumMod val="50000"/>
                </a:schemeClr>
              </a:solidFill>
            </a:endParaRPr>
          </a:p>
        </p:txBody>
      </p:sp>
      <p:sp>
        <p:nvSpPr>
          <p:cNvPr id="8" name="TextBox 7"/>
          <p:cNvSpPr txBox="1"/>
          <p:nvPr/>
        </p:nvSpPr>
        <p:spPr>
          <a:xfrm>
            <a:off x="381000" y="2196644"/>
            <a:ext cx="5638800" cy="2246769"/>
          </a:xfrm>
          <a:prstGeom prst="rect">
            <a:avLst/>
          </a:prstGeom>
          <a:noFill/>
        </p:spPr>
        <p:txBody>
          <a:bodyPr wrap="square" rtlCol="0">
            <a:spAutoFit/>
          </a:bodyPr>
          <a:lstStyle/>
          <a:p>
            <a:r>
              <a:rPr lang="es-PR" sz="2800" dirty="0" smtClean="0"/>
              <a:t>El SIG se compone de:</a:t>
            </a:r>
          </a:p>
          <a:p>
            <a:pPr marL="457200" indent="-457200">
              <a:buFont typeface="Wingdings" panose="05000000000000000000" pitchFamily="2" charset="2"/>
              <a:buChar char="Ø"/>
            </a:pPr>
            <a:r>
              <a:rPr lang="es-PR" sz="2800" dirty="0" smtClean="0"/>
              <a:t>Computadora</a:t>
            </a:r>
          </a:p>
          <a:p>
            <a:pPr marL="457200" indent="-457200">
              <a:buFont typeface="Wingdings" panose="05000000000000000000" pitchFamily="2" charset="2"/>
              <a:buChar char="Ø"/>
            </a:pPr>
            <a:r>
              <a:rPr lang="es-PR" sz="2800" dirty="0" smtClean="0"/>
              <a:t>Programa </a:t>
            </a:r>
          </a:p>
          <a:p>
            <a:pPr marL="457200" indent="-457200">
              <a:buFont typeface="Wingdings" panose="05000000000000000000" pitchFamily="2" charset="2"/>
              <a:buChar char="Ø"/>
            </a:pPr>
            <a:r>
              <a:rPr lang="es-PR" sz="2800" dirty="0" smtClean="0"/>
              <a:t>Información (datos geográficos)</a:t>
            </a:r>
          </a:p>
          <a:p>
            <a:pPr marL="457200" indent="-457200">
              <a:buFont typeface="Wingdings" panose="05000000000000000000" pitchFamily="2" charset="2"/>
              <a:buChar char="Ø"/>
            </a:pPr>
            <a:r>
              <a:rPr lang="es-PR" sz="2800" dirty="0" smtClean="0"/>
              <a:t>Personas </a:t>
            </a:r>
          </a:p>
        </p:txBody>
      </p:sp>
      <p:pic>
        <p:nvPicPr>
          <p:cNvPr id="5" name="Picture 4" descr="BD18239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05437" y="1403121"/>
            <a:ext cx="3819525" cy="383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055057" y="2645405"/>
            <a:ext cx="1260142" cy="307777"/>
          </a:xfrm>
          <a:prstGeom prst="rect">
            <a:avLst/>
          </a:prstGeom>
          <a:noFill/>
        </p:spPr>
        <p:txBody>
          <a:bodyPr wrap="square" rtlCol="0">
            <a:spAutoFit/>
          </a:bodyPr>
          <a:lstStyle/>
          <a:p>
            <a:r>
              <a:rPr lang="es-PR" sz="1400" b="1" dirty="0" smtClean="0">
                <a:solidFill>
                  <a:schemeClr val="bg1"/>
                </a:solidFill>
              </a:rPr>
              <a:t>computadora</a:t>
            </a:r>
            <a:endParaRPr lang="es-PR" sz="1400" b="1" dirty="0">
              <a:solidFill>
                <a:schemeClr val="bg1"/>
              </a:solidFill>
            </a:endParaRPr>
          </a:p>
        </p:txBody>
      </p:sp>
      <p:sp>
        <p:nvSpPr>
          <p:cNvPr id="9" name="TextBox 8"/>
          <p:cNvSpPr txBox="1"/>
          <p:nvPr/>
        </p:nvSpPr>
        <p:spPr>
          <a:xfrm>
            <a:off x="7543800" y="2163241"/>
            <a:ext cx="1051444" cy="307777"/>
          </a:xfrm>
          <a:prstGeom prst="rect">
            <a:avLst/>
          </a:prstGeom>
          <a:noFill/>
        </p:spPr>
        <p:txBody>
          <a:bodyPr wrap="square" rtlCol="0">
            <a:spAutoFit/>
          </a:bodyPr>
          <a:lstStyle/>
          <a:p>
            <a:r>
              <a:rPr lang="es-PR" sz="1400" b="1" dirty="0" smtClean="0">
                <a:solidFill>
                  <a:schemeClr val="bg1"/>
                </a:solidFill>
              </a:rPr>
              <a:t>programa</a:t>
            </a:r>
            <a:endParaRPr lang="es-PR" sz="1400" b="1" dirty="0">
              <a:solidFill>
                <a:schemeClr val="bg1"/>
              </a:solidFill>
            </a:endParaRPr>
          </a:p>
        </p:txBody>
      </p:sp>
      <p:sp>
        <p:nvSpPr>
          <p:cNvPr id="10" name="TextBox 9"/>
          <p:cNvSpPr txBox="1"/>
          <p:nvPr/>
        </p:nvSpPr>
        <p:spPr>
          <a:xfrm>
            <a:off x="6019800" y="3540820"/>
            <a:ext cx="1260142" cy="307777"/>
          </a:xfrm>
          <a:prstGeom prst="rect">
            <a:avLst/>
          </a:prstGeom>
          <a:noFill/>
        </p:spPr>
        <p:txBody>
          <a:bodyPr wrap="square" rtlCol="0">
            <a:spAutoFit/>
          </a:bodyPr>
          <a:lstStyle/>
          <a:p>
            <a:r>
              <a:rPr lang="es-PR" sz="1400" b="1" dirty="0" smtClean="0">
                <a:solidFill>
                  <a:schemeClr val="bg1"/>
                </a:solidFill>
              </a:rPr>
              <a:t>Información </a:t>
            </a:r>
            <a:endParaRPr lang="es-PR" sz="1400" b="1" dirty="0">
              <a:solidFill>
                <a:schemeClr val="bg1"/>
              </a:solidFill>
            </a:endParaRPr>
          </a:p>
        </p:txBody>
      </p:sp>
      <p:sp>
        <p:nvSpPr>
          <p:cNvPr id="11" name="TextBox 10"/>
          <p:cNvSpPr txBox="1"/>
          <p:nvPr/>
        </p:nvSpPr>
        <p:spPr>
          <a:xfrm>
            <a:off x="7467599" y="3657599"/>
            <a:ext cx="995149" cy="307777"/>
          </a:xfrm>
          <a:prstGeom prst="rect">
            <a:avLst/>
          </a:prstGeom>
          <a:noFill/>
        </p:spPr>
        <p:txBody>
          <a:bodyPr wrap="square" rtlCol="0">
            <a:spAutoFit/>
          </a:bodyPr>
          <a:lstStyle/>
          <a:p>
            <a:r>
              <a:rPr lang="es-PR" sz="1400" b="1" dirty="0" smtClean="0">
                <a:solidFill>
                  <a:schemeClr val="bg1"/>
                </a:solidFill>
              </a:rPr>
              <a:t>personas</a:t>
            </a:r>
            <a:endParaRPr lang="es-PR" sz="1400" b="1" dirty="0">
              <a:solidFill>
                <a:schemeClr val="bg1"/>
              </a:solidFill>
            </a:endParaRPr>
          </a:p>
        </p:txBody>
      </p:sp>
      <p:sp>
        <p:nvSpPr>
          <p:cNvPr id="4" name="TextBox 3"/>
          <p:cNvSpPr txBox="1"/>
          <p:nvPr/>
        </p:nvSpPr>
        <p:spPr>
          <a:xfrm>
            <a:off x="685800" y="5410200"/>
            <a:ext cx="8001000" cy="646331"/>
          </a:xfrm>
          <a:prstGeom prst="rect">
            <a:avLst/>
          </a:prstGeom>
          <a:noFill/>
        </p:spPr>
        <p:txBody>
          <a:bodyPr wrap="square" rtlCol="0">
            <a:spAutoFit/>
          </a:bodyPr>
          <a:lstStyle/>
          <a:p>
            <a:r>
              <a:rPr lang="es-PR" b="1" dirty="0" smtClean="0">
                <a:solidFill>
                  <a:srgbClr val="FFFF00"/>
                </a:solidFill>
              </a:rPr>
              <a:t>El uso de un SIG es como tomar las piezas de un rompecabezas y ponerlos juntos para ver la imagen más grande.</a:t>
            </a:r>
            <a:endParaRPr lang="es-PR" b="1" dirty="0">
              <a:solidFill>
                <a:srgbClr val="FFFF00"/>
              </a:solidFill>
            </a:endParaRPr>
          </a:p>
        </p:txBody>
      </p:sp>
    </p:spTree>
    <p:extLst>
      <p:ext uri="{BB962C8B-B14F-4D97-AF65-F5344CB8AC3E}">
        <p14:creationId xmlns:p14="http://schemas.microsoft.com/office/powerpoint/2010/main" val="1297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fltVal val="0"/>
                                          </p:val>
                                        </p:tav>
                                        <p:tav tm="100000">
                                          <p:val>
                                            <p:strVal val="#ppt_w"/>
                                          </p:val>
                                        </p:tav>
                                      </p:tavLst>
                                    </p:anim>
                                    <p:anim calcmode="lin" valueType="num">
                                      <p:cBhvr>
                                        <p:cTn id="24" dur="1000" fill="hold"/>
                                        <p:tgtEl>
                                          <p:spTgt spid="5"/>
                                        </p:tgtEl>
                                        <p:attrNameLst>
                                          <p:attrName>ppt_h</p:attrName>
                                        </p:attrNameLst>
                                      </p:cBhvr>
                                      <p:tavLst>
                                        <p:tav tm="0">
                                          <p:val>
                                            <p:fltVal val="0"/>
                                          </p:val>
                                        </p:tav>
                                        <p:tav tm="100000">
                                          <p:val>
                                            <p:strVal val="#ppt_h"/>
                                          </p:val>
                                        </p:tav>
                                      </p:tavLst>
                                    </p:anim>
                                    <p:anim calcmode="lin" valueType="num">
                                      <p:cBhvr>
                                        <p:cTn id="25" dur="1000" fill="hold"/>
                                        <p:tgtEl>
                                          <p:spTgt spid="5"/>
                                        </p:tgtEl>
                                        <p:attrNameLst>
                                          <p:attrName>style.rotation</p:attrName>
                                        </p:attrNameLst>
                                      </p:cBhvr>
                                      <p:tavLst>
                                        <p:tav tm="0">
                                          <p:val>
                                            <p:fltVal val="90"/>
                                          </p:val>
                                        </p:tav>
                                        <p:tav tm="100000">
                                          <p:val>
                                            <p:fltVal val="0"/>
                                          </p:val>
                                        </p:tav>
                                      </p:tavLst>
                                    </p:anim>
                                    <p:animEffect transition="in" filter="fade">
                                      <p:cBhvr>
                                        <p:cTn id="26" dur="10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down)">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1000"/>
                                        <p:tgtEl>
                                          <p:spTgt spid="11"/>
                                        </p:tgtEl>
                                      </p:cBhvr>
                                    </p:animEffect>
                                    <p:anim calcmode="lin" valueType="num">
                                      <p:cBhvr>
                                        <p:cTn id="51" dur="1000" fill="hold"/>
                                        <p:tgtEl>
                                          <p:spTgt spid="11"/>
                                        </p:tgtEl>
                                        <p:attrNameLst>
                                          <p:attrName>ppt_x</p:attrName>
                                        </p:attrNameLst>
                                      </p:cBhvr>
                                      <p:tavLst>
                                        <p:tav tm="0">
                                          <p:val>
                                            <p:strVal val="#ppt_x"/>
                                          </p:val>
                                        </p:tav>
                                        <p:tav tm="100000">
                                          <p:val>
                                            <p:strVal val="#ppt_x"/>
                                          </p:val>
                                        </p:tav>
                                      </p:tavLst>
                                    </p:anim>
                                    <p:anim calcmode="lin" valueType="num">
                                      <p:cBhvr>
                                        <p:cTn id="5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s-PR" smtClean="0"/>
              <a:t>SAGE1, Inc. septirmbre 2013</a:t>
            </a:r>
            <a:endParaRPr lang="es-PR"/>
          </a:p>
        </p:txBody>
      </p:sp>
      <p:sp>
        <p:nvSpPr>
          <p:cNvPr id="7" name="TextBox 6"/>
          <p:cNvSpPr txBox="1"/>
          <p:nvPr/>
        </p:nvSpPr>
        <p:spPr>
          <a:xfrm>
            <a:off x="1475096" y="152400"/>
            <a:ext cx="6096000" cy="1861006"/>
          </a:xfrm>
          <a:prstGeom prst="ellipse">
            <a:avLst/>
          </a:prstGeom>
          <a:solidFill>
            <a:schemeClr val="tx1"/>
          </a:solidFill>
          <a:ln>
            <a:solidFill>
              <a:schemeClr val="bg2">
                <a:lumMod val="50000"/>
              </a:schemeClr>
            </a:solidFill>
          </a:ln>
          <a:scene3d>
            <a:camera prst="orthographicFront"/>
            <a:lightRig rig="threePt" dir="t"/>
          </a:scene3d>
          <a:sp3d>
            <a:bevelT/>
          </a:sp3d>
        </p:spPr>
        <p:txBody>
          <a:bodyPr wrap="square" rtlCol="0">
            <a:spAutoFit/>
          </a:bodyPr>
          <a:lstStyle/>
          <a:p>
            <a:pPr algn="ctr"/>
            <a:r>
              <a:rPr lang="es-PR" sz="4000" dirty="0" smtClean="0">
                <a:solidFill>
                  <a:schemeClr val="bg2">
                    <a:lumMod val="50000"/>
                  </a:schemeClr>
                </a:solidFill>
                <a:latin typeface="Calibri"/>
              </a:rPr>
              <a:t>¿</a:t>
            </a:r>
            <a:r>
              <a:rPr lang="es-PR" sz="4000" dirty="0" smtClean="0">
                <a:solidFill>
                  <a:schemeClr val="bg2">
                    <a:lumMod val="50000"/>
                  </a:schemeClr>
                </a:solidFill>
              </a:rPr>
              <a:t>Qué son Datos Geográficos?</a:t>
            </a:r>
            <a:endParaRPr lang="es-PR" sz="4000" dirty="0">
              <a:solidFill>
                <a:schemeClr val="bg2">
                  <a:lumMod val="50000"/>
                </a:schemeClr>
              </a:solidFill>
            </a:endParaRPr>
          </a:p>
        </p:txBody>
      </p:sp>
      <p:sp>
        <p:nvSpPr>
          <p:cNvPr id="8" name="TextBox 7"/>
          <p:cNvSpPr txBox="1"/>
          <p:nvPr/>
        </p:nvSpPr>
        <p:spPr>
          <a:xfrm>
            <a:off x="381000" y="2013406"/>
            <a:ext cx="6705600" cy="523220"/>
          </a:xfrm>
          <a:prstGeom prst="rect">
            <a:avLst/>
          </a:prstGeom>
          <a:noFill/>
        </p:spPr>
        <p:txBody>
          <a:bodyPr wrap="square" rtlCol="0">
            <a:spAutoFit/>
          </a:bodyPr>
          <a:lstStyle/>
          <a:p>
            <a:r>
              <a:rPr lang="es-PR" sz="2800" dirty="0" smtClean="0"/>
              <a:t>Información sobre lugares en la tierra</a:t>
            </a:r>
          </a:p>
        </p:txBody>
      </p:sp>
      <p:graphicFrame>
        <p:nvGraphicFramePr>
          <p:cNvPr id="14" name="Object 4"/>
          <p:cNvGraphicFramePr>
            <a:graphicFrameLocks noChangeAspect="1"/>
          </p:cNvGraphicFramePr>
          <p:nvPr/>
        </p:nvGraphicFramePr>
        <p:xfrm>
          <a:off x="3246438" y="2544763"/>
          <a:ext cx="2382837" cy="3468687"/>
        </p:xfrm>
        <a:graphic>
          <a:graphicData uri="http://schemas.openxmlformats.org/presentationml/2006/ole">
            <mc:AlternateContent xmlns:mc="http://schemas.openxmlformats.org/markup-compatibility/2006">
              <mc:Choice xmlns:v="urn:schemas-microsoft-com:vml" Requires="v">
                <p:oleObj spid="_x0000_s1128" name="Clip" r:id="rId4" imgW="2382480" imgH="3468960" progId="MS_ClipArt_Gallery.2">
                  <p:embed/>
                </p:oleObj>
              </mc:Choice>
              <mc:Fallback>
                <p:oleObj name="Clip" r:id="rId4" imgW="2382480" imgH="3468960"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6438" y="2544763"/>
                        <a:ext cx="2382837" cy="3468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5" name="Group 17"/>
          <p:cNvGrpSpPr>
            <a:grpSpLocks/>
          </p:cNvGrpSpPr>
          <p:nvPr/>
        </p:nvGrpSpPr>
        <p:grpSpPr bwMode="auto">
          <a:xfrm>
            <a:off x="438150" y="3044825"/>
            <a:ext cx="3752850" cy="3138488"/>
            <a:chOff x="276" y="1918"/>
            <a:chExt cx="2364" cy="1977"/>
          </a:xfrm>
        </p:grpSpPr>
        <p:grpSp>
          <p:nvGrpSpPr>
            <p:cNvPr id="16" name="Group 16"/>
            <p:cNvGrpSpPr>
              <a:grpSpLocks/>
            </p:cNvGrpSpPr>
            <p:nvPr/>
          </p:nvGrpSpPr>
          <p:grpSpPr bwMode="auto">
            <a:xfrm>
              <a:off x="276" y="1918"/>
              <a:ext cx="2076" cy="1977"/>
              <a:chOff x="276" y="1918"/>
              <a:chExt cx="2076" cy="1977"/>
            </a:xfrm>
          </p:grpSpPr>
          <p:sp>
            <p:nvSpPr>
              <p:cNvPr id="18" name="Text Box 6"/>
              <p:cNvSpPr txBox="1">
                <a:spLocks noChangeArrowheads="1"/>
              </p:cNvSpPr>
              <p:nvPr/>
            </p:nvSpPr>
            <p:spPr bwMode="auto">
              <a:xfrm>
                <a:off x="276" y="1918"/>
                <a:ext cx="1968"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nchor="ctr">
                <a:spAutoFit/>
              </a:bodyPr>
              <a:lstStyle>
                <a:lvl1pPr>
                  <a:defRPr sz="2000" b="1">
                    <a:solidFill>
                      <a:srgbClr val="FFFFFF"/>
                    </a:solidFill>
                    <a:latin typeface="Arial" pitchFamily="34" charset="0"/>
                    <a:ea typeface="ＭＳ Ｐゴシック" pitchFamily="34" charset="-128"/>
                  </a:defRPr>
                </a:lvl1pPr>
                <a:lvl2pPr marL="742950" indent="-285750">
                  <a:defRPr sz="2000" b="1">
                    <a:solidFill>
                      <a:srgbClr val="FFFFFF"/>
                    </a:solidFill>
                    <a:latin typeface="Arial" pitchFamily="34" charset="0"/>
                    <a:ea typeface="ＭＳ Ｐゴシック" pitchFamily="34" charset="-128"/>
                  </a:defRPr>
                </a:lvl2pPr>
                <a:lvl3pPr marL="1143000" indent="-228600">
                  <a:defRPr sz="2000" b="1">
                    <a:solidFill>
                      <a:srgbClr val="FFFFFF"/>
                    </a:solidFill>
                    <a:latin typeface="Arial" pitchFamily="34" charset="0"/>
                    <a:ea typeface="ＭＳ Ｐゴシック" pitchFamily="34" charset="-128"/>
                  </a:defRPr>
                </a:lvl3pPr>
                <a:lvl4pPr marL="1600200" indent="-228600">
                  <a:defRPr sz="2000" b="1">
                    <a:solidFill>
                      <a:srgbClr val="FFFFFF"/>
                    </a:solidFill>
                    <a:latin typeface="Arial" pitchFamily="34" charset="0"/>
                    <a:ea typeface="ＭＳ Ｐゴシック" pitchFamily="34" charset="-128"/>
                  </a:defRPr>
                </a:lvl4pPr>
                <a:lvl5pPr marL="2057400" indent="-228600">
                  <a:defRPr sz="2000" b="1">
                    <a:solidFill>
                      <a:srgbClr val="FFFFFF"/>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b="1">
                    <a:solidFill>
                      <a:srgbClr val="FFFFFF"/>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b="1">
                    <a:solidFill>
                      <a:srgbClr val="FFFFFF"/>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b="1">
                    <a:solidFill>
                      <a:srgbClr val="FFFFFF"/>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b="1">
                    <a:solidFill>
                      <a:srgbClr val="FFFFFF"/>
                    </a:solidFill>
                    <a:latin typeface="Arial" pitchFamily="34" charset="0"/>
                    <a:ea typeface="ＭＳ Ｐゴシック" pitchFamily="34" charset="-128"/>
                  </a:defRPr>
                </a:lvl9pPr>
              </a:lstStyle>
              <a:p>
                <a:r>
                  <a:rPr lang="es-PR" altLang="es-PR" b="0" dirty="0" smtClean="0">
                    <a:solidFill>
                      <a:srgbClr val="FFFF99"/>
                    </a:solidFill>
                    <a:latin typeface="Tahoma" pitchFamily="34" charset="0"/>
                  </a:rPr>
                  <a:t>Información del lugar: </a:t>
                </a:r>
                <a:r>
                  <a:rPr lang="es-PR" altLang="es-PR" b="0" i="1" dirty="0" smtClean="0">
                    <a:solidFill>
                      <a:srgbClr val="FFFF99"/>
                    </a:solidFill>
                    <a:latin typeface="Tahoma" pitchFamily="34" charset="0"/>
                  </a:rPr>
                  <a:t>¿Dónde está?  (Lugar)</a:t>
                </a:r>
                <a:endParaRPr lang="es-PR" altLang="es-PR" b="0" dirty="0">
                  <a:solidFill>
                    <a:srgbClr val="FFFF00"/>
                  </a:solidFill>
                  <a:latin typeface="Tahoma" pitchFamily="34" charset="0"/>
                </a:endParaRPr>
              </a:p>
            </p:txBody>
          </p:sp>
          <p:graphicFrame>
            <p:nvGraphicFramePr>
              <p:cNvPr id="19" name="Object 7"/>
              <p:cNvGraphicFramePr>
                <a:graphicFrameLocks noChangeAspect="1"/>
              </p:cNvGraphicFramePr>
              <p:nvPr/>
            </p:nvGraphicFramePr>
            <p:xfrm>
              <a:off x="446" y="2599"/>
              <a:ext cx="1293" cy="1296"/>
            </p:xfrm>
            <a:graphic>
              <a:graphicData uri="http://schemas.openxmlformats.org/presentationml/2006/ole">
                <mc:AlternateContent xmlns:mc="http://schemas.openxmlformats.org/markup-compatibility/2006">
                  <mc:Choice xmlns:v="urn:schemas-microsoft-com:vml" Requires="v">
                    <p:oleObj spid="_x0000_s1129" name="Clip" r:id="rId6" imgW="3650040" imgH="3657600" progId="MS_ClipArt_Gallery.2">
                      <p:embed/>
                    </p:oleObj>
                  </mc:Choice>
                  <mc:Fallback>
                    <p:oleObj name="Clip" r:id="rId6" imgW="3650040" imgH="3657600" progId="MS_ClipArt_Gallery.2">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6" y="2599"/>
                            <a:ext cx="1293" cy="12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 name="Text Box 8"/>
              <p:cNvSpPr txBox="1">
                <a:spLocks noChangeArrowheads="1"/>
              </p:cNvSpPr>
              <p:nvPr/>
            </p:nvSpPr>
            <p:spPr bwMode="auto">
              <a:xfrm>
                <a:off x="1056" y="3174"/>
                <a:ext cx="1296" cy="233"/>
              </a:xfrm>
              <a:prstGeom prst="rect">
                <a:avLst/>
              </a:prstGeom>
              <a:solidFill>
                <a:schemeClr val="bg1">
                  <a:alpha val="50195"/>
                </a:schemeClr>
              </a:solidFill>
              <a:ln>
                <a:noFill/>
              </a:ln>
              <a:extLst>
                <a:ext uri="{91240B29-F687-4F45-9708-019B960494DF}">
                  <a14:hiddenLine xmlns:a14="http://schemas.microsoft.com/office/drawing/2010/main" w="57150">
                    <a:solidFill>
                      <a:srgbClr val="000000"/>
                    </a:solidFill>
                    <a:miter lim="800000"/>
                    <a:headEnd/>
                    <a:tailEnd/>
                  </a14:hiddenLine>
                </a:ext>
              </a:extLst>
            </p:spPr>
            <p:txBody>
              <a:bodyPr wrap="square" anchor="ctr">
                <a:spAutoFit/>
              </a:bodyPr>
              <a:lstStyle>
                <a:lvl1pPr>
                  <a:defRPr sz="2000" b="1">
                    <a:solidFill>
                      <a:srgbClr val="FFFFFF"/>
                    </a:solidFill>
                    <a:latin typeface="Arial" pitchFamily="34" charset="0"/>
                    <a:ea typeface="ＭＳ Ｐゴシック" pitchFamily="34" charset="-128"/>
                  </a:defRPr>
                </a:lvl1pPr>
                <a:lvl2pPr marL="742950" indent="-285750">
                  <a:defRPr sz="2000" b="1">
                    <a:solidFill>
                      <a:srgbClr val="FFFFFF"/>
                    </a:solidFill>
                    <a:latin typeface="Arial" pitchFamily="34" charset="0"/>
                    <a:ea typeface="ＭＳ Ｐゴシック" pitchFamily="34" charset="-128"/>
                  </a:defRPr>
                </a:lvl2pPr>
                <a:lvl3pPr marL="1143000" indent="-228600">
                  <a:defRPr sz="2000" b="1">
                    <a:solidFill>
                      <a:srgbClr val="FFFFFF"/>
                    </a:solidFill>
                    <a:latin typeface="Arial" pitchFamily="34" charset="0"/>
                    <a:ea typeface="ＭＳ Ｐゴシック" pitchFamily="34" charset="-128"/>
                  </a:defRPr>
                </a:lvl3pPr>
                <a:lvl4pPr marL="1600200" indent="-228600">
                  <a:defRPr sz="2000" b="1">
                    <a:solidFill>
                      <a:srgbClr val="FFFFFF"/>
                    </a:solidFill>
                    <a:latin typeface="Arial" pitchFamily="34" charset="0"/>
                    <a:ea typeface="ＭＳ Ｐゴシック" pitchFamily="34" charset="-128"/>
                  </a:defRPr>
                </a:lvl4pPr>
                <a:lvl5pPr marL="2057400" indent="-228600">
                  <a:defRPr sz="2000" b="1">
                    <a:solidFill>
                      <a:srgbClr val="FFFFFF"/>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b="1">
                    <a:solidFill>
                      <a:srgbClr val="FFFFFF"/>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b="1">
                    <a:solidFill>
                      <a:srgbClr val="FFFFFF"/>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b="1">
                    <a:solidFill>
                      <a:srgbClr val="FFFFFF"/>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b="1">
                    <a:solidFill>
                      <a:srgbClr val="FFFFFF"/>
                    </a:solidFill>
                    <a:latin typeface="Arial" pitchFamily="34" charset="0"/>
                    <a:ea typeface="ＭＳ Ｐゴシック" pitchFamily="34" charset="-128"/>
                  </a:defRPr>
                </a:lvl9pPr>
              </a:lstStyle>
              <a:p>
                <a:r>
                  <a:rPr lang="en-US" altLang="es-PR" sz="1800" dirty="0">
                    <a:solidFill>
                      <a:srgbClr val="000000"/>
                    </a:solidFill>
                    <a:latin typeface="Comic Sans MS" pitchFamily="66" charset="0"/>
                  </a:rPr>
                  <a:t>51°N, 112°W</a:t>
                </a:r>
                <a:endParaRPr lang="en-US" altLang="es-PR" sz="2400" b="0" dirty="0">
                  <a:solidFill>
                    <a:srgbClr val="000000"/>
                  </a:solidFill>
                </a:endParaRPr>
              </a:p>
            </p:txBody>
          </p:sp>
        </p:grpSp>
        <p:sp>
          <p:nvSpPr>
            <p:cNvPr id="17" name="Line 9"/>
            <p:cNvSpPr>
              <a:spLocks noChangeShapeType="1"/>
            </p:cNvSpPr>
            <p:nvPr/>
          </p:nvSpPr>
          <p:spPr bwMode="auto">
            <a:xfrm flipV="1">
              <a:off x="974" y="2846"/>
              <a:ext cx="1666" cy="281"/>
            </a:xfrm>
            <a:prstGeom prst="line">
              <a:avLst/>
            </a:prstGeom>
            <a:noFill/>
            <a:ln w="57150">
              <a:solidFill>
                <a:srgbClr val="FFFF00"/>
              </a:solidFill>
              <a:round/>
              <a:headEnd type="triangle" w="med" len="me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a typeface="ＭＳ Ｐゴシック" pitchFamily="1" charset="-128"/>
              </a:endParaRPr>
            </a:p>
          </p:txBody>
        </p:sp>
      </p:grpSp>
      <p:graphicFrame>
        <p:nvGraphicFramePr>
          <p:cNvPr id="21" name="Object 11"/>
          <p:cNvGraphicFramePr>
            <a:graphicFrameLocks noChangeAspect="1"/>
          </p:cNvGraphicFramePr>
          <p:nvPr/>
        </p:nvGraphicFramePr>
        <p:xfrm>
          <a:off x="6084888" y="3797300"/>
          <a:ext cx="2463800" cy="2597150"/>
        </p:xfrm>
        <a:graphic>
          <a:graphicData uri="http://schemas.openxmlformats.org/presentationml/2006/ole">
            <mc:AlternateContent xmlns:mc="http://schemas.openxmlformats.org/markup-compatibility/2006">
              <mc:Choice xmlns:v="urn:schemas-microsoft-com:vml" Requires="v">
                <p:oleObj spid="_x0000_s1130" name="Clip" r:id="rId8" imgW="585000" imgH="616320" progId="MS_ClipArt_Gallery.2">
                  <p:embed/>
                </p:oleObj>
              </mc:Choice>
              <mc:Fallback>
                <p:oleObj name="Clip" r:id="rId8" imgW="585000" imgH="616320" progId="MS_ClipArt_Gallery.2">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84888" y="3797300"/>
                        <a:ext cx="2463800" cy="2597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22" name="Group 15"/>
          <p:cNvGrpSpPr>
            <a:grpSpLocks/>
          </p:cNvGrpSpPr>
          <p:nvPr/>
        </p:nvGrpSpPr>
        <p:grpSpPr bwMode="auto">
          <a:xfrm>
            <a:off x="5767388" y="3089275"/>
            <a:ext cx="3200400" cy="1941513"/>
            <a:chOff x="3633" y="1946"/>
            <a:chExt cx="2016" cy="1223"/>
          </a:xfrm>
        </p:grpSpPr>
        <p:sp>
          <p:nvSpPr>
            <p:cNvPr id="23" name="Text Box 12"/>
            <p:cNvSpPr txBox="1">
              <a:spLocks noChangeArrowheads="1"/>
            </p:cNvSpPr>
            <p:nvPr/>
          </p:nvSpPr>
          <p:spPr bwMode="auto">
            <a:xfrm>
              <a:off x="3633" y="1946"/>
              <a:ext cx="2016"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nchor="ctr">
              <a:spAutoFit/>
            </a:bodyPr>
            <a:lstStyle>
              <a:lvl1pPr>
                <a:defRPr sz="2000" b="1">
                  <a:solidFill>
                    <a:srgbClr val="FFFFFF"/>
                  </a:solidFill>
                  <a:latin typeface="Arial" pitchFamily="34" charset="0"/>
                  <a:ea typeface="ＭＳ Ｐゴシック" pitchFamily="34" charset="-128"/>
                </a:defRPr>
              </a:lvl1pPr>
              <a:lvl2pPr marL="742950" indent="-285750">
                <a:defRPr sz="2000" b="1">
                  <a:solidFill>
                    <a:srgbClr val="FFFFFF"/>
                  </a:solidFill>
                  <a:latin typeface="Arial" pitchFamily="34" charset="0"/>
                  <a:ea typeface="ＭＳ Ｐゴシック" pitchFamily="34" charset="-128"/>
                </a:defRPr>
              </a:lvl2pPr>
              <a:lvl3pPr marL="1143000" indent="-228600">
                <a:defRPr sz="2000" b="1">
                  <a:solidFill>
                    <a:srgbClr val="FFFFFF"/>
                  </a:solidFill>
                  <a:latin typeface="Arial" pitchFamily="34" charset="0"/>
                  <a:ea typeface="ＭＳ Ｐゴシック" pitchFamily="34" charset="-128"/>
                </a:defRPr>
              </a:lvl3pPr>
              <a:lvl4pPr marL="1600200" indent="-228600">
                <a:defRPr sz="2000" b="1">
                  <a:solidFill>
                    <a:srgbClr val="FFFFFF"/>
                  </a:solidFill>
                  <a:latin typeface="Arial" pitchFamily="34" charset="0"/>
                  <a:ea typeface="ＭＳ Ｐゴシック" pitchFamily="34" charset="-128"/>
                </a:defRPr>
              </a:lvl4pPr>
              <a:lvl5pPr marL="2057400" indent="-228600">
                <a:defRPr sz="2000" b="1">
                  <a:solidFill>
                    <a:srgbClr val="FFFFFF"/>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b="1">
                  <a:solidFill>
                    <a:srgbClr val="FFFFFF"/>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b="1">
                  <a:solidFill>
                    <a:srgbClr val="FFFFFF"/>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b="1">
                  <a:solidFill>
                    <a:srgbClr val="FFFFFF"/>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b="1">
                  <a:solidFill>
                    <a:srgbClr val="FFFFFF"/>
                  </a:solidFill>
                  <a:latin typeface="Arial" pitchFamily="34" charset="0"/>
                  <a:ea typeface="ＭＳ Ｐゴシック" pitchFamily="34" charset="-128"/>
                </a:defRPr>
              </a:lvl9pPr>
            </a:lstStyle>
            <a:p>
              <a:r>
                <a:rPr lang="es-PR" altLang="es-PR" b="0" dirty="0" smtClean="0">
                  <a:solidFill>
                    <a:srgbClr val="FFFF99"/>
                  </a:solidFill>
                  <a:latin typeface="Tahoma" pitchFamily="34" charset="0"/>
                </a:rPr>
                <a:t>Asignar la información:</a:t>
              </a:r>
            </a:p>
            <a:p>
              <a:r>
                <a:rPr lang="es-PR" altLang="es-PR" b="0" i="1" dirty="0" smtClean="0">
                  <a:solidFill>
                    <a:srgbClr val="FFFF99"/>
                  </a:solidFill>
                  <a:latin typeface="Calibri"/>
                </a:rPr>
                <a:t>¿</a:t>
              </a:r>
              <a:r>
                <a:rPr lang="es-PR" altLang="es-PR" b="0" i="1" dirty="0" smtClean="0">
                  <a:solidFill>
                    <a:srgbClr val="FFFF99"/>
                  </a:solidFill>
                  <a:latin typeface="Tahoma" pitchFamily="34" charset="0"/>
                </a:rPr>
                <a:t>Qué es?  (Atributos)</a:t>
              </a:r>
              <a:endParaRPr lang="es-PR" altLang="es-PR" b="0" dirty="0">
                <a:solidFill>
                  <a:srgbClr val="FFFF99"/>
                </a:solidFill>
                <a:latin typeface="Tahoma" pitchFamily="34" charset="0"/>
              </a:endParaRPr>
            </a:p>
          </p:txBody>
        </p:sp>
        <p:sp>
          <p:nvSpPr>
            <p:cNvPr id="24" name="Text Box 13"/>
            <p:cNvSpPr txBox="1">
              <a:spLocks noChangeArrowheads="1"/>
            </p:cNvSpPr>
            <p:nvPr/>
          </p:nvSpPr>
          <p:spPr bwMode="auto">
            <a:xfrm>
              <a:off x="4080" y="2592"/>
              <a:ext cx="1104"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nchor="ctr">
              <a:spAutoFit/>
            </a:bodyPr>
            <a:lstStyle>
              <a:lvl1pPr>
                <a:defRPr sz="2000" b="1">
                  <a:solidFill>
                    <a:srgbClr val="FFFFFF"/>
                  </a:solidFill>
                  <a:latin typeface="Arial" pitchFamily="34" charset="0"/>
                  <a:ea typeface="ＭＳ Ｐゴシック" pitchFamily="34" charset="-128"/>
                </a:defRPr>
              </a:lvl1pPr>
              <a:lvl2pPr marL="742950" indent="-285750">
                <a:defRPr sz="2000" b="1">
                  <a:solidFill>
                    <a:srgbClr val="FFFFFF"/>
                  </a:solidFill>
                  <a:latin typeface="Arial" pitchFamily="34" charset="0"/>
                  <a:ea typeface="ＭＳ Ｐゴシック" pitchFamily="34" charset="-128"/>
                </a:defRPr>
              </a:lvl2pPr>
              <a:lvl3pPr marL="1143000" indent="-228600">
                <a:defRPr sz="2000" b="1">
                  <a:solidFill>
                    <a:srgbClr val="FFFFFF"/>
                  </a:solidFill>
                  <a:latin typeface="Arial" pitchFamily="34" charset="0"/>
                  <a:ea typeface="ＭＳ Ｐゴシック" pitchFamily="34" charset="-128"/>
                </a:defRPr>
              </a:lvl3pPr>
              <a:lvl4pPr marL="1600200" indent="-228600">
                <a:defRPr sz="2000" b="1">
                  <a:solidFill>
                    <a:srgbClr val="FFFFFF"/>
                  </a:solidFill>
                  <a:latin typeface="Arial" pitchFamily="34" charset="0"/>
                  <a:ea typeface="ＭＳ Ｐゴシック" pitchFamily="34" charset="-128"/>
                </a:defRPr>
              </a:lvl4pPr>
              <a:lvl5pPr marL="2057400" indent="-228600">
                <a:defRPr sz="2000" b="1">
                  <a:solidFill>
                    <a:srgbClr val="FFFFFF"/>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b="1">
                  <a:solidFill>
                    <a:srgbClr val="FFFFFF"/>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b="1">
                  <a:solidFill>
                    <a:srgbClr val="FFFFFF"/>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b="1">
                  <a:solidFill>
                    <a:srgbClr val="FFFFFF"/>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b="1">
                  <a:solidFill>
                    <a:srgbClr val="FFFFFF"/>
                  </a:solidFill>
                  <a:latin typeface="Arial" pitchFamily="34" charset="0"/>
                  <a:ea typeface="ＭＳ Ｐゴシック" pitchFamily="34" charset="-128"/>
                </a:defRPr>
              </a:lvl9pPr>
            </a:lstStyle>
            <a:p>
              <a:pPr algn="l"/>
              <a:r>
                <a:rPr lang="es-PR" altLang="es-PR" sz="1800" b="0" dirty="0" smtClean="0">
                  <a:solidFill>
                    <a:srgbClr val="000000"/>
                  </a:solidFill>
                  <a:latin typeface="Comic Sans MS" pitchFamily="66" charset="0"/>
                </a:rPr>
                <a:t>Especie: roble</a:t>
              </a:r>
            </a:p>
            <a:p>
              <a:pPr algn="l"/>
              <a:r>
                <a:rPr lang="es-PR" altLang="es-PR" sz="1800" b="0" dirty="0" smtClean="0">
                  <a:solidFill>
                    <a:srgbClr val="000000"/>
                  </a:solidFill>
                  <a:latin typeface="Comic Sans MS" pitchFamily="66" charset="0"/>
                </a:rPr>
                <a:t>Altura: 15m</a:t>
              </a:r>
            </a:p>
            <a:p>
              <a:pPr algn="l"/>
              <a:r>
                <a:rPr lang="es-PR" altLang="es-PR" sz="1800" b="0" dirty="0" smtClean="0">
                  <a:solidFill>
                    <a:srgbClr val="000000"/>
                  </a:solidFill>
                  <a:latin typeface="Comic Sans MS" pitchFamily="66" charset="0"/>
                </a:rPr>
                <a:t>Edad: 75 años</a:t>
              </a:r>
              <a:endParaRPr lang="es-PR" altLang="es-PR" sz="2400" b="0" dirty="0">
                <a:solidFill>
                  <a:schemeClr val="tx1"/>
                </a:solidFill>
                <a:latin typeface="Times New Roman" pitchFamily="18" charset="0"/>
              </a:endParaRPr>
            </a:p>
          </p:txBody>
        </p:sp>
      </p:grpSp>
      <p:sp>
        <p:nvSpPr>
          <p:cNvPr id="25" name="Line 14"/>
          <p:cNvSpPr>
            <a:spLocks noChangeShapeType="1"/>
          </p:cNvSpPr>
          <p:nvPr/>
        </p:nvSpPr>
        <p:spPr bwMode="auto">
          <a:xfrm>
            <a:off x="4865688" y="4473575"/>
            <a:ext cx="1676400" cy="685800"/>
          </a:xfrm>
          <a:prstGeom prst="line">
            <a:avLst/>
          </a:prstGeom>
          <a:noFill/>
          <a:ln w="57150">
            <a:solidFill>
              <a:srgbClr val="FFFF00"/>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latin typeface="Arial" charset="0"/>
              <a:ea typeface="ＭＳ Ｐゴシック" pitchFamily="1" charset="-128"/>
            </a:endParaRPr>
          </a:p>
        </p:txBody>
      </p:sp>
    </p:spTree>
    <p:extLst>
      <p:ext uri="{BB962C8B-B14F-4D97-AF65-F5344CB8AC3E}">
        <p14:creationId xmlns:p14="http://schemas.microsoft.com/office/powerpoint/2010/main" val="12286726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s-PR" smtClean="0"/>
              <a:t>SAGE1, Inc. septirmbre 2013</a:t>
            </a:r>
            <a:endParaRPr lang="es-PR"/>
          </a:p>
        </p:txBody>
      </p:sp>
      <p:sp>
        <p:nvSpPr>
          <p:cNvPr id="7" name="TextBox 6"/>
          <p:cNvSpPr txBox="1"/>
          <p:nvPr/>
        </p:nvSpPr>
        <p:spPr>
          <a:xfrm>
            <a:off x="1447800" y="304800"/>
            <a:ext cx="6096000" cy="1861006"/>
          </a:xfrm>
          <a:prstGeom prst="ellipse">
            <a:avLst/>
          </a:prstGeom>
          <a:solidFill>
            <a:schemeClr val="tx1"/>
          </a:solidFill>
          <a:ln>
            <a:solidFill>
              <a:schemeClr val="bg2">
                <a:lumMod val="50000"/>
              </a:schemeClr>
            </a:solidFill>
          </a:ln>
          <a:scene3d>
            <a:camera prst="orthographicFront"/>
            <a:lightRig rig="threePt" dir="t"/>
          </a:scene3d>
          <a:sp3d>
            <a:bevelT/>
          </a:sp3d>
        </p:spPr>
        <p:txBody>
          <a:bodyPr wrap="square" rtlCol="0">
            <a:spAutoFit/>
          </a:bodyPr>
          <a:lstStyle/>
          <a:p>
            <a:pPr algn="ctr"/>
            <a:r>
              <a:rPr lang="es-PR" sz="4000" dirty="0" smtClean="0">
                <a:solidFill>
                  <a:schemeClr val="bg2">
                    <a:lumMod val="50000"/>
                  </a:schemeClr>
                </a:solidFill>
                <a:latin typeface="Calibri"/>
              </a:rPr>
              <a:t>¿Para qué podemos utilizar el SIG?</a:t>
            </a:r>
            <a:endParaRPr lang="es-PR" sz="4000" dirty="0">
              <a:solidFill>
                <a:schemeClr val="bg2">
                  <a:lumMod val="50000"/>
                </a:schemeClr>
              </a:solidFill>
            </a:endParaRPr>
          </a:p>
        </p:txBody>
      </p:sp>
      <p:sp>
        <p:nvSpPr>
          <p:cNvPr id="6" name="Rectangle 3"/>
          <p:cNvSpPr txBox="1">
            <a:spLocks noChangeArrowheads="1"/>
          </p:cNvSpPr>
          <p:nvPr/>
        </p:nvSpPr>
        <p:spPr>
          <a:xfrm>
            <a:off x="1270000" y="2165806"/>
            <a:ext cx="6610350" cy="2863394"/>
          </a:xfrm>
          <a:prstGeom prst="rect">
            <a:avLst/>
          </a:prstGeom>
        </p:spPr>
        <p:txBody>
          <a:bodyPr/>
          <a:lstStyle>
            <a:lvl1pPr marL="274320" indent="-27432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defRPr/>
            </a:pPr>
            <a:r>
              <a:rPr lang="es-PR" sz="2400" dirty="0" smtClean="0"/>
              <a:t>Para manejar los datos geográficos,</a:t>
            </a:r>
          </a:p>
          <a:p>
            <a:pPr lvl="1">
              <a:defRPr/>
            </a:pPr>
            <a:r>
              <a:rPr lang="es-PR" sz="2000" dirty="0"/>
              <a:t>Recopilar la información sobre el mundo real</a:t>
            </a:r>
          </a:p>
          <a:p>
            <a:pPr lvl="1">
              <a:defRPr/>
            </a:pPr>
            <a:r>
              <a:rPr lang="es-PR" sz="2000" dirty="0"/>
              <a:t>Almacénelo en formato digital</a:t>
            </a:r>
          </a:p>
          <a:p>
            <a:pPr lvl="1">
              <a:defRPr/>
            </a:pPr>
            <a:r>
              <a:rPr lang="es-PR" sz="2000" dirty="0"/>
              <a:t>Editar la información  mientras el mundo cambia</a:t>
            </a:r>
            <a:endParaRPr lang="en-US" sz="2000" dirty="0" smtClean="0"/>
          </a:p>
        </p:txBody>
      </p:sp>
      <p:pic>
        <p:nvPicPr>
          <p:cNvPr id="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4033249"/>
            <a:ext cx="5129213" cy="1991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1600" y="3861721"/>
            <a:ext cx="3384487" cy="2458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052" name="Picture 4" descr="http://www.usd475.org/school/sz/Computer/SiteAssets/SitePages/Home/10354188-computer-with-cartoon-kids-and-dog.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860" b="98660" l="1250" r="98750">
                        <a14:foregroundMark x1="81447" y1="43227" x2="81447" y2="43227"/>
                        <a14:foregroundMark x1="17625" y1="36056" x2="17625" y2="36056"/>
                        <a14:foregroundMark x1="11503" y1="44024" x2="11503" y2="44024"/>
                        <a14:foregroundMark x1="66234" y1="18526" x2="66234" y2="18526"/>
                        <a14:foregroundMark x1="60853" y1="20518" x2="60853" y2="20518"/>
                        <a14:foregroundMark x1="59555" y1="16534" x2="59555" y2="16534"/>
                        <a14:foregroundMark x1="61967" y1="17928" x2="61967" y2="17928"/>
                        <a14:foregroundMark x1="22449" y1="46614" x2="22449" y2="46614"/>
                        <a14:foregroundMark x1="38776" y1="15139" x2="38776" y2="15139"/>
                        <a14:foregroundMark x1="49907" y1="15139" x2="49907" y2="15139"/>
                        <a14:backgroundMark x1="51083" y1="51832" x2="51083" y2="51832"/>
                      </a14:backgroundRemoval>
                    </a14:imgEffect>
                  </a14:imgLayer>
                </a14:imgProps>
              </a:ext>
              <a:ext uri="{28A0092B-C50C-407E-A947-70E740481C1C}">
                <a14:useLocalDpi xmlns:a14="http://schemas.microsoft.com/office/drawing/2010/main" val="0"/>
              </a:ext>
            </a:extLst>
          </a:blip>
          <a:srcRect/>
          <a:stretch>
            <a:fillRect/>
          </a:stretch>
        </p:blipFill>
        <p:spPr bwMode="auto">
          <a:xfrm>
            <a:off x="6553201" y="609600"/>
            <a:ext cx="2241486" cy="209018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cstate="print">
            <a:extLst>
              <a:ext uri="{BEBA8EAE-BF5A-486C-A8C5-ECC9F3942E4B}">
                <a14:imgProps xmlns:a14="http://schemas.microsoft.com/office/drawing/2010/main">
                  <a14:imgLayer r:embed="rId8">
                    <a14:imgEffect>
                      <a14:backgroundRemoval t="1521" b="99620" l="2500" r="97500">
                        <a14:foregroundMark x1="48571" y1="94677" x2="48571" y2="99620"/>
                        <a14:foregroundMark x1="16786" y1="32700" x2="16786" y2="32700"/>
                        <a14:foregroundMark x1="18929" y1="20152" x2="18929" y2="20152"/>
                        <a14:foregroundMark x1="20000" y1="50190" x2="20000" y2="50190"/>
                        <a14:foregroundMark x1="48571" y1="29658" x2="48571" y2="29658"/>
                        <a14:foregroundMark x1="60357" y1="35361" x2="60357" y2="35361"/>
                        <a14:foregroundMark x1="66071" y1="31559" x2="66071" y2="31559"/>
                        <a14:foregroundMark x1="66429" y1="43726" x2="66429" y2="43726"/>
                        <a14:foregroundMark x1="61429" y1="39924" x2="61429" y2="39924"/>
                        <a14:foregroundMark x1="38214" y1="39924" x2="38214" y2="39924"/>
                        <a14:foregroundMark x1="29643" y1="40684" x2="29643" y2="40684"/>
                        <a14:foregroundMark x1="38571" y1="28517" x2="38571" y2="28517"/>
                        <a14:foregroundMark x1="8929" y1="25095" x2="8929" y2="25095"/>
                        <a14:foregroundMark x1="83214" y1="31939" x2="83214" y2="31939"/>
                        <a14:foregroundMark x1="82857" y1="39163" x2="82857" y2="39163"/>
                        <a14:foregroundMark x1="78929" y1="55894" x2="78929" y2="55894"/>
                        <a14:foregroundMark x1="65714" y1="59696" x2="65714" y2="59696"/>
                        <a14:foregroundMark x1="65714" y1="53612" x2="65714" y2="53612"/>
                        <a14:foregroundMark x1="60000" y1="51711" x2="60000" y2="51711"/>
                        <a14:foregroundMark x1="57500" y1="55133" x2="57500" y2="55133"/>
                        <a14:foregroundMark x1="55357" y1="60837" x2="55357" y2="60837"/>
                        <a14:foregroundMark x1="50000" y1="57795" x2="50000" y2="57795"/>
                        <a14:foregroundMark x1="43571" y1="57034" x2="43571" y2="57034"/>
                        <a14:foregroundMark x1="31429" y1="55894" x2="31429" y2="55894"/>
                        <a14:foregroundMark x1="34643" y1="59696" x2="34643" y2="59696"/>
                        <a14:foregroundMark x1="32500" y1="51711" x2="32500" y2="51711"/>
                        <a14:foregroundMark x1="12500" y1="46388" x2="12500" y2="46388"/>
                        <a14:foregroundMark x1="5714" y1="35361" x2="5714" y2="35361"/>
                        <a14:foregroundMark x1="30000" y1="26236" x2="30000" y2="26236"/>
                        <a14:foregroundMark x1="27500" y1="33460" x2="27500" y2="33460"/>
                        <a14:foregroundMark x1="22143" y1="42205" x2="22143" y2="42205"/>
                        <a14:foregroundMark x1="16071" y1="43346" x2="16071" y2="43346"/>
                        <a14:foregroundMark x1="9286" y1="32319" x2="9286" y2="32319"/>
                        <a14:foregroundMark x1="22143" y1="23194" x2="22143" y2="23194"/>
                      </a14:backgroundRemoval>
                    </a14:imgEffect>
                  </a14:imgLayer>
                </a14:imgProps>
              </a:ext>
              <a:ext uri="{28A0092B-C50C-407E-A947-70E740481C1C}">
                <a14:useLocalDpi xmlns:a14="http://schemas.microsoft.com/office/drawing/2010/main" val="0"/>
              </a:ext>
            </a:extLst>
          </a:blip>
          <a:stretch>
            <a:fillRect/>
          </a:stretch>
        </p:blipFill>
        <p:spPr>
          <a:xfrm>
            <a:off x="7423538" y="1492204"/>
            <a:ext cx="500811" cy="470404"/>
          </a:xfrm>
          <a:prstGeom prst="rect">
            <a:avLst/>
          </a:prstGeom>
        </p:spPr>
      </p:pic>
    </p:spTree>
    <p:extLst>
      <p:ext uri="{BB962C8B-B14F-4D97-AF65-F5344CB8AC3E}">
        <p14:creationId xmlns:p14="http://schemas.microsoft.com/office/powerpoint/2010/main" val="5369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s-PR" smtClean="0"/>
              <a:t>SAGE1, Inc. septirmbre 2013</a:t>
            </a:r>
            <a:endParaRPr lang="es-PR"/>
          </a:p>
        </p:txBody>
      </p:sp>
      <p:sp>
        <p:nvSpPr>
          <p:cNvPr id="7" name="TextBox 6"/>
          <p:cNvSpPr txBox="1"/>
          <p:nvPr/>
        </p:nvSpPr>
        <p:spPr>
          <a:xfrm>
            <a:off x="1447800" y="167138"/>
            <a:ext cx="6096000" cy="1687890"/>
          </a:xfrm>
          <a:prstGeom prst="ellipse">
            <a:avLst/>
          </a:prstGeom>
          <a:solidFill>
            <a:schemeClr val="tx1"/>
          </a:solidFill>
          <a:ln>
            <a:solidFill>
              <a:schemeClr val="bg2">
                <a:lumMod val="50000"/>
              </a:schemeClr>
            </a:solidFill>
          </a:ln>
          <a:scene3d>
            <a:camera prst="orthographicFront"/>
            <a:lightRig rig="threePt" dir="t"/>
          </a:scene3d>
          <a:sp3d>
            <a:bevelT/>
          </a:sp3d>
        </p:spPr>
        <p:txBody>
          <a:bodyPr wrap="square" rtlCol="0">
            <a:spAutoFit/>
          </a:bodyPr>
          <a:lstStyle/>
          <a:p>
            <a:pPr algn="ctr"/>
            <a:r>
              <a:rPr lang="es-PR" sz="3600" dirty="0" smtClean="0">
                <a:solidFill>
                  <a:schemeClr val="bg2">
                    <a:lumMod val="50000"/>
                  </a:schemeClr>
                </a:solidFill>
                <a:latin typeface="Calibri"/>
              </a:rPr>
              <a:t>¿Para qué podemos utilizar el SIG?</a:t>
            </a:r>
            <a:endParaRPr lang="es-PR" sz="3600" dirty="0">
              <a:solidFill>
                <a:schemeClr val="bg2">
                  <a:lumMod val="50000"/>
                </a:schemeClr>
              </a:solidFill>
            </a:endParaRPr>
          </a:p>
        </p:txBody>
      </p:sp>
      <p:sp>
        <p:nvSpPr>
          <p:cNvPr id="10" name="TextBox 9"/>
          <p:cNvSpPr txBox="1"/>
          <p:nvPr/>
        </p:nvSpPr>
        <p:spPr>
          <a:xfrm>
            <a:off x="381000" y="2438400"/>
            <a:ext cx="7620000" cy="1015663"/>
          </a:xfrm>
          <a:prstGeom prst="rect">
            <a:avLst/>
          </a:prstGeom>
          <a:noFill/>
        </p:spPr>
        <p:txBody>
          <a:bodyPr wrap="square" rtlCol="0">
            <a:spAutoFit/>
          </a:bodyPr>
          <a:lstStyle/>
          <a:p>
            <a:r>
              <a:rPr lang="es-PR" sz="3200" dirty="0" smtClean="0">
                <a:latin typeface="Balloon" panose="020B0300000000020000" pitchFamily="34" charset="0"/>
              </a:rPr>
              <a:t>Para visualizar la información geográfica</a:t>
            </a:r>
          </a:p>
          <a:p>
            <a:pPr marL="457200" indent="-457200">
              <a:buFont typeface="Arial" panose="020B0604020202020204" pitchFamily="34" charset="0"/>
              <a:buChar char="•"/>
            </a:pPr>
            <a:r>
              <a:rPr lang="es-PR" sz="2800" dirty="0" smtClean="0">
                <a:latin typeface="Balloon" panose="020B0300000000020000" pitchFamily="34" charset="0"/>
              </a:rPr>
              <a:t>Hacer mapas y globos</a:t>
            </a:r>
            <a:endParaRPr lang="es-PR" sz="2800" dirty="0">
              <a:latin typeface="Balloon" panose="020B0300000000020000" pitchFamily="34" charset="0"/>
            </a:endParaRPr>
          </a:p>
        </p:txBody>
      </p:sp>
      <p:pic>
        <p:nvPicPr>
          <p:cNvPr id="5" name="Picture 7" descr="arcgis_arcmap_gov_trans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8021" y="3585119"/>
            <a:ext cx="3732213" cy="269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2" descr="http://upload.wikimedia.org/wikipedia/commons/6/6b/Rotating_globe.gif"/>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3291161"/>
            <a:ext cx="3019425" cy="3019425"/>
          </a:xfrm>
          <a:prstGeom prst="rect">
            <a:avLst/>
          </a:prstGeom>
        </p:spPr>
      </p:pic>
    </p:spTree>
    <p:extLst>
      <p:ext uri="{BB962C8B-B14F-4D97-AF65-F5344CB8AC3E}">
        <p14:creationId xmlns:p14="http://schemas.microsoft.com/office/powerpoint/2010/main" val="1041378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s-PR" smtClean="0"/>
              <a:t>SAGE1, Inc. septirmbre 2013</a:t>
            </a:r>
            <a:endParaRPr lang="es-PR"/>
          </a:p>
        </p:txBody>
      </p:sp>
      <p:sp>
        <p:nvSpPr>
          <p:cNvPr id="3" name="TextBox 2"/>
          <p:cNvSpPr txBox="1"/>
          <p:nvPr/>
        </p:nvSpPr>
        <p:spPr>
          <a:xfrm>
            <a:off x="1433015" y="228600"/>
            <a:ext cx="6096000" cy="1687890"/>
          </a:xfrm>
          <a:prstGeom prst="ellipse">
            <a:avLst/>
          </a:prstGeom>
          <a:solidFill>
            <a:schemeClr val="tx1"/>
          </a:solidFill>
          <a:ln>
            <a:solidFill>
              <a:schemeClr val="bg2">
                <a:lumMod val="50000"/>
              </a:schemeClr>
            </a:solidFill>
          </a:ln>
          <a:scene3d>
            <a:camera prst="orthographicFront"/>
            <a:lightRig rig="threePt" dir="t"/>
          </a:scene3d>
          <a:sp3d>
            <a:bevelT/>
          </a:sp3d>
        </p:spPr>
        <p:txBody>
          <a:bodyPr wrap="square" rtlCol="0">
            <a:spAutoFit/>
          </a:bodyPr>
          <a:lstStyle/>
          <a:p>
            <a:pPr algn="ctr"/>
            <a:r>
              <a:rPr lang="es-PR" sz="3600" dirty="0" smtClean="0">
                <a:solidFill>
                  <a:schemeClr val="bg2">
                    <a:lumMod val="50000"/>
                  </a:schemeClr>
                </a:solidFill>
                <a:latin typeface="Calibri"/>
              </a:rPr>
              <a:t>¿Para qué podemos utilizar el SIG?</a:t>
            </a:r>
            <a:endParaRPr lang="es-PR" sz="3600" dirty="0">
              <a:solidFill>
                <a:schemeClr val="bg2">
                  <a:lumMod val="50000"/>
                </a:schemeClr>
              </a:solidFill>
            </a:endParaRPr>
          </a:p>
        </p:txBody>
      </p:sp>
      <p:sp>
        <p:nvSpPr>
          <p:cNvPr id="4" name="TextBox 3"/>
          <p:cNvSpPr txBox="1"/>
          <p:nvPr/>
        </p:nvSpPr>
        <p:spPr>
          <a:xfrm>
            <a:off x="1446663" y="2133600"/>
            <a:ext cx="5257800" cy="3046988"/>
          </a:xfrm>
          <a:prstGeom prst="rect">
            <a:avLst/>
          </a:prstGeom>
          <a:noFill/>
        </p:spPr>
        <p:txBody>
          <a:bodyPr wrap="square" rtlCol="0">
            <a:spAutoFit/>
          </a:bodyPr>
          <a:lstStyle/>
          <a:p>
            <a:r>
              <a:rPr lang="es-PR" sz="2400" dirty="0" smtClean="0"/>
              <a:t>Para encontrar respuestas a preguntas</a:t>
            </a:r>
          </a:p>
          <a:p>
            <a:pPr marL="285750" indent="-285750">
              <a:buFont typeface="Wingdings" panose="05000000000000000000" pitchFamily="2" charset="2"/>
              <a:buChar char="q"/>
            </a:pPr>
            <a:r>
              <a:rPr lang="es-PR" sz="2400" dirty="0" smtClean="0"/>
              <a:t>¿Cuántos?</a:t>
            </a:r>
          </a:p>
          <a:p>
            <a:pPr marL="285750" indent="-285750">
              <a:buFont typeface="Wingdings" panose="05000000000000000000" pitchFamily="2" charset="2"/>
              <a:buChar char="q"/>
            </a:pPr>
            <a:r>
              <a:rPr lang="es-PR" sz="2400" dirty="0" smtClean="0"/>
              <a:t>¿Qué clase?</a:t>
            </a:r>
          </a:p>
          <a:p>
            <a:pPr marL="285750" indent="-285750">
              <a:buFont typeface="Wingdings" panose="05000000000000000000" pitchFamily="2" charset="2"/>
              <a:buChar char="q"/>
            </a:pPr>
            <a:r>
              <a:rPr lang="es-PR" sz="2400" dirty="0" smtClean="0"/>
              <a:t>¿Dónde?</a:t>
            </a:r>
          </a:p>
          <a:p>
            <a:pPr marL="285750" indent="-285750">
              <a:buFont typeface="Wingdings" panose="05000000000000000000" pitchFamily="2" charset="2"/>
              <a:buChar char="q"/>
            </a:pPr>
            <a:r>
              <a:rPr lang="es-PR" sz="2400" dirty="0" smtClean="0"/>
              <a:t>¿Qué pasa si?</a:t>
            </a:r>
          </a:p>
          <a:p>
            <a:endParaRPr lang="es-PR" sz="2400" dirty="0"/>
          </a:p>
          <a:p>
            <a:endParaRPr lang="es-PR" sz="2400" dirty="0"/>
          </a:p>
          <a:p>
            <a:r>
              <a:rPr lang="es-PR" sz="2400" dirty="0" smtClean="0"/>
              <a:t>Hacer preguntas y analizar</a:t>
            </a:r>
            <a:endParaRPr lang="es-PR" sz="2400" dirty="0"/>
          </a:p>
        </p:txBody>
      </p:sp>
      <p:pic>
        <p:nvPicPr>
          <p:cNvPr id="5" name="Picture 10" descr="MPj0407453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5344" y="2362200"/>
            <a:ext cx="2109787" cy="151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3" descr="MPj0433168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8800" y="2638425"/>
            <a:ext cx="2112963"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7" descr="MPj0400948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4219575"/>
            <a:ext cx="1785937"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8" descr="MPj0403862000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8951" y="4631686"/>
            <a:ext cx="1771650" cy="204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89297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s-PR" smtClean="0"/>
              <a:t>SAGE1, Inc. septirmbre 2013</a:t>
            </a:r>
            <a:endParaRPr lang="es-PR"/>
          </a:p>
        </p:txBody>
      </p:sp>
      <p:sp>
        <p:nvSpPr>
          <p:cNvPr id="3" name="TextBox 2"/>
          <p:cNvSpPr txBox="1"/>
          <p:nvPr/>
        </p:nvSpPr>
        <p:spPr>
          <a:xfrm>
            <a:off x="838200" y="685800"/>
            <a:ext cx="6934200" cy="735747"/>
          </a:xfrm>
          <a:prstGeom prst="ellipse">
            <a:avLst/>
          </a:prstGeom>
          <a:solidFill>
            <a:schemeClr val="tx1"/>
          </a:solidFill>
          <a:ln>
            <a:solidFill>
              <a:schemeClr val="bg2"/>
            </a:solidFill>
          </a:ln>
        </p:spPr>
        <p:txBody>
          <a:bodyPr wrap="square" rtlCol="0">
            <a:spAutoFit/>
          </a:bodyPr>
          <a:lstStyle/>
          <a:p>
            <a:pPr algn="ctr"/>
            <a:r>
              <a:rPr lang="es-PR" sz="2800" b="1" dirty="0" smtClean="0">
                <a:solidFill>
                  <a:schemeClr val="bg1">
                    <a:lumMod val="95000"/>
                    <a:lumOff val="5000"/>
                  </a:schemeClr>
                </a:solidFill>
              </a:rPr>
              <a:t>Vamos a construir un SIG </a:t>
            </a:r>
          </a:p>
        </p:txBody>
      </p:sp>
      <p:sp>
        <p:nvSpPr>
          <p:cNvPr id="4" name="TextBox 3"/>
          <p:cNvSpPr txBox="1"/>
          <p:nvPr/>
        </p:nvSpPr>
        <p:spPr>
          <a:xfrm>
            <a:off x="1600200" y="1828800"/>
            <a:ext cx="6019800" cy="1938992"/>
          </a:xfrm>
          <a:prstGeom prst="rect">
            <a:avLst/>
          </a:prstGeom>
          <a:noFill/>
        </p:spPr>
        <p:txBody>
          <a:bodyPr wrap="square" rtlCol="0">
            <a:spAutoFit/>
          </a:bodyPr>
          <a:lstStyle/>
          <a:p>
            <a:r>
              <a:rPr lang="es-PR" sz="2400" b="1" dirty="0" smtClean="0"/>
              <a:t>Tendremos que:</a:t>
            </a:r>
          </a:p>
          <a:p>
            <a:pPr marL="342900" indent="-342900">
              <a:buFont typeface="Wingdings" panose="05000000000000000000" pitchFamily="2" charset="2"/>
              <a:buChar char="Ø"/>
            </a:pPr>
            <a:r>
              <a:rPr lang="es-PR" sz="2400" b="1" dirty="0" smtClean="0"/>
              <a:t>Recopilar información geográfica</a:t>
            </a:r>
          </a:p>
          <a:p>
            <a:pPr marL="342900" indent="-342900">
              <a:buFont typeface="Wingdings" panose="05000000000000000000" pitchFamily="2" charset="2"/>
              <a:buChar char="Ø"/>
            </a:pPr>
            <a:r>
              <a:rPr lang="es-PR" sz="2400" b="1" dirty="0" smtClean="0"/>
              <a:t>Ponerla en una base de datos</a:t>
            </a:r>
          </a:p>
          <a:p>
            <a:pPr marL="342900" indent="-342900">
              <a:buFont typeface="Wingdings" panose="05000000000000000000" pitchFamily="2" charset="2"/>
              <a:buChar char="Ø"/>
            </a:pPr>
            <a:r>
              <a:rPr lang="es-PR" sz="2400" b="1" dirty="0" smtClean="0"/>
              <a:t>Consultar y analizar la información</a:t>
            </a:r>
          </a:p>
          <a:p>
            <a:pPr marL="342900" indent="-342900">
              <a:buFont typeface="Wingdings" panose="05000000000000000000" pitchFamily="2" charset="2"/>
              <a:buChar char="Ø"/>
            </a:pPr>
            <a:r>
              <a:rPr lang="es-PR" sz="2400" b="1" dirty="0" smtClean="0"/>
              <a:t>Diseñar algunos mapas (capas)</a:t>
            </a:r>
            <a:endParaRPr lang="es-PR" sz="2400" b="1"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3745046"/>
            <a:ext cx="2762250" cy="256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7919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radeshow">
  <a:themeElements>
    <a:clrScheme name="Custom 1">
      <a:dk1>
        <a:sysClr val="windowText" lastClr="000000"/>
      </a:dk1>
      <a:lt1>
        <a:srgbClr val="FFFFFF"/>
      </a:lt1>
      <a:dk2>
        <a:srgbClr val="66822D"/>
      </a:dk2>
      <a:lt2>
        <a:srgbClr val="BEEA73"/>
      </a:lt2>
      <a:accent1>
        <a:srgbClr val="C1EC76"/>
      </a:accent1>
      <a:accent2>
        <a:srgbClr val="8FE28A"/>
      </a:accent2>
      <a:accent3>
        <a:srgbClr val="F3BF45"/>
      </a:accent3>
      <a:accent4>
        <a:srgbClr val="F47E5A"/>
      </a:accent4>
      <a:accent5>
        <a:srgbClr val="F489CF"/>
      </a:accent5>
      <a:accent6>
        <a:srgbClr val="B56FF4"/>
      </a:accent6>
      <a:hlink>
        <a:srgbClr val="408080"/>
      </a:hlink>
      <a:folHlink>
        <a:srgbClr val="5EAEAE"/>
      </a:folHlink>
    </a:clrScheme>
    <a:fontScheme name="Tradeshow">
      <a:majorFont>
        <a:latin typeface="Arial Black"/>
        <a:ea typeface=""/>
        <a:cs typeface=""/>
        <a:font script="Jpan" typeface="ＭＳ Ｐゴシック"/>
        <a:font script="Hang" typeface="HY견고딕"/>
        <a:font script="Hans" typeface="宋体"/>
        <a:font script="Hant" typeface="新細明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ndara"/>
        <a:ea typeface=""/>
        <a:cs typeface=""/>
        <a:font script="Jpan" typeface="ＭＳ Ｐゴシック"/>
        <a:font script="Hang" typeface="HY견명조"/>
        <a:font script="Hans" typeface="华文楷体"/>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adeshow">
      <a:fillStyleLst>
        <a:solidFill>
          <a:schemeClr val="phClr"/>
        </a:solidFill>
        <a:gradFill rotWithShape="1">
          <a:gsLst>
            <a:gs pos="0">
              <a:schemeClr val="phClr">
                <a:tint val="45000"/>
                <a:satMod val="300000"/>
              </a:schemeClr>
            </a:gs>
            <a:gs pos="35000">
              <a:schemeClr val="phClr">
                <a:tint val="45000"/>
                <a:satMod val="300000"/>
              </a:schemeClr>
            </a:gs>
            <a:gs pos="69000">
              <a:schemeClr val="phClr">
                <a:tint val="45000"/>
                <a:satMod val="350000"/>
              </a:schemeClr>
            </a:gs>
            <a:gs pos="100000">
              <a:schemeClr val="phClr">
                <a:tint val="60000"/>
                <a:satMod val="350000"/>
              </a:schemeClr>
            </a:gs>
          </a:gsLst>
          <a:path path="circle">
            <a:fillToRect l="50000" t="50000" r="100000" b="100000"/>
          </a:path>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9525" cap="rnd" cmpd="sng" algn="ctr">
          <a:solidFill>
            <a:schemeClr val="phClr"/>
          </a:solidFill>
          <a:prstDash val="solid"/>
        </a:ln>
        <a:ln w="38475" cap="flat" cmpd="sng" algn="ctr">
          <a:solidFill>
            <a:schemeClr val="phClr"/>
          </a:solidFill>
          <a:prstDash val="solid"/>
        </a:ln>
        <a:ln w="54850" cap="flat" cmpd="sng" algn="ctr">
          <a:solidFill>
            <a:schemeClr val="phClr"/>
          </a:solidFill>
          <a:prstDash val="solid"/>
        </a:ln>
      </a:lnStyleLst>
      <a:effectStyleLst>
        <a:effectStyle>
          <a:effectLst>
            <a:outerShdw blurRad="50800" dist="25400" dir="5400000" rotWithShape="0">
              <a:srgbClr val="000000">
                <a:alpha val="55000"/>
              </a:srgbClr>
            </a:outerShdw>
          </a:effectLst>
        </a:effectStyle>
        <a:effectStyle>
          <a:effectLst>
            <a:outerShdw blurRad="50800" dist="25400" dir="5400000" rotWithShape="0">
              <a:srgbClr val="000000">
                <a:alpha val="44000"/>
              </a:srgbClr>
            </a:outerShdw>
          </a:effectLst>
        </a:effectStyle>
        <a:effectStyle>
          <a:effectLst>
            <a:outerShdw blurRad="50800" dist="25400" dir="5400000" rotWithShape="0">
              <a:srgbClr val="000000">
                <a:alpha val="55000"/>
              </a:srgbClr>
            </a:outerShdw>
          </a:effectLst>
          <a:scene3d>
            <a:camera prst="orthographicFront">
              <a:rot lat="0" lon="0" rev="0"/>
            </a:camera>
            <a:lightRig rig="brightRoom" dir="tl">
              <a:rot lat="0" lon="0" rev="3600000"/>
            </a:lightRig>
          </a:scene3d>
          <a:sp3d contourW="31750" prstMaterial="flat">
            <a:bevelT w="127000" h="254000" prst="angle"/>
            <a:contourClr>
              <a:schemeClr val="phClr">
                <a:shade val="20000"/>
              </a:schemeClr>
            </a:contourClr>
          </a:sp3d>
        </a:effectStyle>
      </a:effectStyleLst>
      <a:bgFillStyleLst>
        <a:solidFill>
          <a:schemeClr val="phClr"/>
        </a:solidFill>
        <a:gradFill rotWithShape="1">
          <a:gsLst>
            <a:gs pos="20000">
              <a:schemeClr val="phClr">
                <a:tint val="80000"/>
                <a:lumMod val="100000"/>
              </a:schemeClr>
            </a:gs>
            <a:gs pos="100000">
              <a:schemeClr val="phClr">
                <a:tint val="100000"/>
                <a:lumMod val="80000"/>
              </a:schemeClr>
            </a:gs>
          </a:gsLst>
          <a:path path="circle">
            <a:fillToRect l="50000" t="20000" r="100000" b="100000"/>
          </a:path>
        </a:gradFill>
        <a:gradFill rotWithShape="1">
          <a:gsLst>
            <a:gs pos="0">
              <a:schemeClr val="phClr">
                <a:tint val="100000"/>
                <a:lumMod val="100000"/>
              </a:schemeClr>
            </a:gs>
            <a:gs pos="100000">
              <a:schemeClr val="phClr">
                <a:shade val="100000"/>
                <a:lumMod val="60000"/>
              </a:schemeClr>
            </a:gs>
          </a:gsLst>
          <a:path path="circle">
            <a:fillToRect l="50000" t="2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878</TotalTime>
  <Words>1622</Words>
  <Application>Microsoft Office PowerPoint</Application>
  <PresentationFormat>On-screen Show (4:3)</PresentationFormat>
  <Paragraphs>195</Paragraphs>
  <Slides>23</Slides>
  <Notes>22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25" baseType="lpstr">
      <vt:lpstr>Tradeshow</vt:lpstr>
      <vt:lpstr>Clip</vt:lpstr>
      <vt:lpstr>El SIG</vt:lpstr>
      <vt:lpstr>Introducción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Sandy</dc:creator>
  <cp:lastModifiedBy>Sandy</cp:lastModifiedBy>
  <cp:revision>58</cp:revision>
  <cp:lastPrinted>2013-09-19T09:47:19Z</cp:lastPrinted>
  <dcterms:created xsi:type="dcterms:W3CDTF">2013-09-17T21:49:22Z</dcterms:created>
  <dcterms:modified xsi:type="dcterms:W3CDTF">2013-09-19T20:19:10Z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